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45"/>
  </p:handoutMasterIdLst>
  <p:sldIdLst>
    <p:sldId id="256" r:id="rId2"/>
    <p:sldId id="300" r:id="rId3"/>
    <p:sldId id="309" r:id="rId4"/>
    <p:sldId id="310" r:id="rId5"/>
    <p:sldId id="311" r:id="rId6"/>
    <p:sldId id="312" r:id="rId7"/>
    <p:sldId id="273" r:id="rId8"/>
    <p:sldId id="313" r:id="rId9"/>
    <p:sldId id="314" r:id="rId10"/>
    <p:sldId id="282" r:id="rId11"/>
    <p:sldId id="283" r:id="rId12"/>
    <p:sldId id="333" r:id="rId13"/>
    <p:sldId id="281" r:id="rId14"/>
    <p:sldId id="274" r:id="rId15"/>
    <p:sldId id="284" r:id="rId16"/>
    <p:sldId id="334" r:id="rId17"/>
    <p:sldId id="270" r:id="rId18"/>
    <p:sldId id="335" r:id="rId19"/>
    <p:sldId id="272" r:id="rId20"/>
    <p:sldId id="318" r:id="rId21"/>
    <p:sldId id="319" r:id="rId22"/>
    <p:sldId id="316" r:id="rId23"/>
    <p:sldId id="317" r:id="rId24"/>
    <p:sldId id="320" r:id="rId25"/>
    <p:sldId id="326" r:id="rId26"/>
    <p:sldId id="321" r:id="rId27"/>
    <p:sldId id="276" r:id="rId28"/>
    <p:sldId id="322" r:id="rId29"/>
    <p:sldId id="336" r:id="rId30"/>
    <p:sldId id="329" r:id="rId31"/>
    <p:sldId id="328" r:id="rId32"/>
    <p:sldId id="330" r:id="rId33"/>
    <p:sldId id="332" r:id="rId34"/>
    <p:sldId id="324" r:id="rId35"/>
    <p:sldId id="260" r:id="rId36"/>
    <p:sldId id="323" r:id="rId37"/>
    <p:sldId id="305" r:id="rId38"/>
    <p:sldId id="325" r:id="rId39"/>
    <p:sldId id="327" r:id="rId40"/>
    <p:sldId id="297" r:id="rId41"/>
    <p:sldId id="337" r:id="rId42"/>
    <p:sldId id="338" r:id="rId43"/>
    <p:sldId id="339" r:id="rId4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2787"/>
    <p:restoredTop sz="97821" autoAdjust="0"/>
  </p:normalViewPr>
  <p:slideViewPr>
    <p:cSldViewPr>
      <p:cViewPr varScale="1">
        <p:scale>
          <a:sx n="89" d="100"/>
          <a:sy n="89" d="100"/>
        </p:scale>
        <p:origin x="-19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220774-6C3C-4477-9076-085B31A2AA0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910-7963-4E2F-BAAA-5A7CE42EF3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C91FA-0DA7-4783-8E13-5236CF61AF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914400"/>
            <a:ext cx="179070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28800" y="914400"/>
            <a:ext cx="5219700" cy="5181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6919-8FF8-44D0-9E37-EAD9A5F626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63A9-ADF5-4B79-975B-70CF56946E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FDF78-2BC7-47D0-A2E4-142ABC8855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0CEA3-626B-41C4-B47C-CCBD1B7206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6385E-0D83-4B1A-9A4B-4FD062E8D8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6DBDD-2613-4DD6-9DF2-60FAC6DC46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7EDA7-0F3E-4B1A-9C7B-E2EC918E19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327A-FED8-40EE-882F-DE39724B96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FA1C-0A3C-425D-B9F5-BAA7A97773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16377-C8E6-4975-B717-4B850111BE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9144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DF120F-998F-4402-8D75-33D0A0F538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4343" name="Picture 7" descr="logo LIMC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7000" y="76200"/>
            <a:ext cx="2667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792163"/>
            <a:ext cx="1752600" cy="6019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AT" sz="2400">
              <a:latin typeface="Gadget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533400" y="173038"/>
            <a:ext cx="510540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200" b="1" i="1">
                <a:solidFill>
                  <a:srgbClr val="0000FF"/>
                </a:solidFill>
                <a:latin typeface="Gadget" charset="0"/>
              </a:rPr>
              <a:t>III. Medizinische Klinik Paracelsus-Universität Salzburg</a:t>
            </a:r>
          </a:p>
          <a:p>
            <a:pPr>
              <a:defRPr/>
            </a:pPr>
            <a:r>
              <a:rPr lang="de-DE" sz="1200" b="1" i="1">
                <a:solidFill>
                  <a:srgbClr val="0000FF"/>
                </a:solidFill>
                <a:latin typeface="Gadget" charset="0"/>
              </a:rPr>
              <a:t>Onkologisches Zentrum</a:t>
            </a:r>
            <a:endParaRPr lang="de-DE" sz="1600" b="1" i="1">
              <a:solidFill>
                <a:srgbClr val="0000FF"/>
              </a:solidFill>
              <a:latin typeface="Gadget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792163"/>
            <a:ext cx="6527800" cy="0"/>
          </a:xfrm>
          <a:prstGeom prst="line">
            <a:avLst/>
          </a:prstGeom>
          <a:noFill/>
          <a:ln w="38100">
            <a:solidFill>
              <a:srgbClr val="F15B4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pic>
        <p:nvPicPr>
          <p:cNvPr id="14347" name="Picture 11"/>
          <p:cNvPicPr>
            <a:picLocks noChangeAspect="1" noChangeArrowheads="1"/>
          </p:cNvPicPr>
          <p:nvPr userDrawn="1"/>
        </p:nvPicPr>
        <p:blipFill>
          <a:blip r:embed="rId15" cstate="print">
            <a:lum bright="60000" contrast="100000"/>
          </a:blip>
          <a:srcRect r="85001"/>
          <a:stretch>
            <a:fillRect/>
          </a:stretch>
        </p:blipFill>
        <p:spPr bwMode="auto">
          <a:xfrm>
            <a:off x="0" y="0"/>
            <a:ext cx="493713" cy="8382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e/e4/IgGantibody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286000"/>
            <a:ext cx="6477000" cy="1143000"/>
          </a:xfrm>
        </p:spPr>
        <p:txBody>
          <a:bodyPr/>
          <a:lstStyle/>
          <a:p>
            <a:pPr eaLnBrk="1" hangingPunct="1"/>
            <a:r>
              <a:rPr lang="de-AT" smtClean="0"/>
              <a:t>Multiples Myelom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86200"/>
            <a:ext cx="6324600" cy="2438400"/>
          </a:xfrm>
        </p:spPr>
        <p:txBody>
          <a:bodyPr/>
          <a:lstStyle/>
          <a:p>
            <a:pPr eaLnBrk="1" hangingPunct="1"/>
            <a:r>
              <a:rPr lang="de-DE" smtClean="0"/>
              <a:t>Univ. Klinik f. Innere Medizin III</a:t>
            </a:r>
          </a:p>
          <a:p>
            <a:pPr eaLnBrk="1" hangingPunct="1"/>
            <a:r>
              <a:rPr lang="de-DE" smtClean="0"/>
              <a:t>Mit Hämatologie, internistischer Onkologie, Hämostaseologie, Infektiologie und Rheumatologie</a:t>
            </a:r>
          </a:p>
          <a:p>
            <a:pPr eaLnBrk="1" hangingPunct="1"/>
            <a:r>
              <a:rPr lang="de-DE" smtClean="0"/>
              <a:t>Und</a:t>
            </a:r>
          </a:p>
          <a:p>
            <a:pPr eaLnBrk="1" hangingPunct="1"/>
            <a:r>
              <a:rPr lang="de-DE" smtClean="0"/>
              <a:t>Labor für Immunologische und Molekulare Krebsforschung Salzburg</a:t>
            </a:r>
          </a:p>
          <a:p>
            <a:pPr eaLnBrk="1" hangingPunct="1"/>
            <a:r>
              <a:rPr lang="de-DE" sz="1400" smtClean="0"/>
              <a:t>Vorstand: Univ. Prof. Dr. R. Greil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33600" y="1981200"/>
          <a:ext cx="6669088" cy="4000500"/>
        </p:xfrm>
        <a:graphic>
          <a:graphicData uri="http://schemas.openxmlformats.org/presentationml/2006/ole">
            <p:oleObj spid="_x0000_s1026" name="Photo Editor-Foto" r:id="rId3" imgW="6668431" imgH="4001058" progId="MSPhotoEd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16238" y="908050"/>
          <a:ext cx="4829175" cy="5400675"/>
        </p:xfrm>
        <a:graphic>
          <a:graphicData uri="http://schemas.openxmlformats.org/presentationml/2006/ole">
            <p:oleObj spid="_x0000_s2050" name="Photo Editor-Foto" r:id="rId3" imgW="6668431" imgH="7609524" progId="MSPhotoEd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Untersuchungsmethoden</a:t>
            </a:r>
            <a:endParaRPr lang="de-AT" sz="2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Textplatzhalter 2"/>
          <p:cNvSpPr>
            <a:spLocks noGrp="1"/>
          </p:cNvSpPr>
          <p:nvPr>
            <p:ph type="body" idx="1"/>
          </p:nvPr>
        </p:nvSpPr>
        <p:spPr>
          <a:xfrm>
            <a:off x="1828800" y="2420938"/>
            <a:ext cx="7162800" cy="3675062"/>
          </a:xfrm>
        </p:spPr>
        <p:txBody>
          <a:bodyPr/>
          <a:lstStyle/>
          <a:p>
            <a:pPr>
              <a:buFontTx/>
              <a:buNone/>
            </a:pPr>
            <a:r>
              <a:rPr lang="de-AT" sz="1600" smtClean="0"/>
              <a:t>Problem der Elektrophosese: Paraprotein kann sich untypisch verhalten</a:t>
            </a:r>
          </a:p>
          <a:p>
            <a:pPr>
              <a:buFontTx/>
              <a:buNone/>
            </a:pPr>
            <a:r>
              <a:rPr lang="de-AT" sz="1600" smtClean="0"/>
              <a:t>			               z. B. in der Betafraktion liegen</a:t>
            </a:r>
          </a:p>
          <a:p>
            <a:pPr>
              <a:buFontTx/>
              <a:buNone/>
            </a:pPr>
            <a:r>
              <a:rPr lang="de-AT" sz="1600" smtClean="0"/>
              <a:t> 			               schwer  zu quantifizieren sein</a:t>
            </a:r>
          </a:p>
          <a:p>
            <a:pPr>
              <a:buFontTx/>
              <a:buNone/>
            </a:pPr>
            <a:r>
              <a:rPr lang="de-AT" sz="1600" smtClean="0"/>
              <a:t>			               wenn kleine Mengen vorhanden, unsichtbar 		               bleiben</a:t>
            </a:r>
          </a:p>
          <a:p>
            <a:pPr>
              <a:buFontTx/>
              <a:buNone/>
            </a:pPr>
            <a:r>
              <a:rPr lang="de-AT" sz="1600" smtClean="0"/>
              <a:t>                                               Sensitivität für freie LK geringer,als für ganze                                 		               Immunglobuline (0,5-2g/l)</a:t>
            </a:r>
          </a:p>
          <a:p>
            <a:pPr>
              <a:buFontTx/>
              <a:buNone/>
            </a:pPr>
            <a:r>
              <a:rPr lang="de-AT" sz="1600" smtClean="0"/>
              <a:t>                                               bei bestimmten Plasmazellerkrankungen(fast )		               immer negativ (Amyloidose)</a:t>
            </a:r>
          </a:p>
          <a:p>
            <a:pPr>
              <a:buFontTx/>
              <a:buNone/>
            </a:pPr>
            <a:r>
              <a:rPr lang="de-AT" sz="1600" smtClean="0"/>
              <a:t>			         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81200" y="1905000"/>
          <a:ext cx="6669088" cy="3733800"/>
        </p:xfrm>
        <a:graphic>
          <a:graphicData uri="http://schemas.openxmlformats.org/presentationml/2006/ole">
            <p:oleObj spid="_x0000_s3074" name="Photo Editor-Foto" r:id="rId3" imgW="6668431" imgH="3734321" progId="MSPhotoEd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90800" y="1744663"/>
            <a:ext cx="57912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AT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Untersuchungsmethoden</a:t>
            </a:r>
          </a:p>
          <a:p>
            <a:pPr algn="ctr">
              <a:spcBef>
                <a:spcPct val="50000"/>
              </a:spcBef>
              <a:defRPr/>
            </a:pPr>
            <a:endParaRPr lang="de-AT"/>
          </a:p>
          <a:p>
            <a:pPr>
              <a:spcBef>
                <a:spcPct val="50000"/>
              </a:spcBef>
              <a:defRPr/>
            </a:pPr>
            <a:r>
              <a:rPr lang="de-AT" sz="1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Immunfixation</a:t>
            </a:r>
            <a:r>
              <a:rPr lang="de-AT" sz="1600"/>
              <a:t>: 0,1-0,3g/l werden nachgewiesen, aber nur qualitativ, eine Mengenmessung ist nicht möglich</a:t>
            </a:r>
          </a:p>
          <a:p>
            <a:pPr>
              <a:spcBef>
                <a:spcPct val="50000"/>
              </a:spcBef>
              <a:defRPr/>
            </a:pPr>
            <a:endParaRPr lang="de-AT" sz="1600"/>
          </a:p>
          <a:p>
            <a:pPr>
              <a:spcBef>
                <a:spcPct val="50000"/>
              </a:spcBef>
              <a:defRPr/>
            </a:pPr>
            <a:r>
              <a:rPr lang="de-AT" sz="1600"/>
              <a:t>Die Methode dient zum Nachweis, daß es sich um ein  „klonales“  Paraprotein handelt, nicht um eine Vermehrung von Immunglobulinen, wie sie etwa bei chron. Infektionen </a:t>
            </a:r>
            <a:r>
              <a:rPr lang="de-AT" sz="1600"/>
              <a:t>auftritt</a:t>
            </a:r>
            <a:endParaRPr lang="de-AT"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57400" y="1676400"/>
          <a:ext cx="6669088" cy="3924300"/>
        </p:xfrm>
        <a:graphic>
          <a:graphicData uri="http://schemas.openxmlformats.org/presentationml/2006/ole">
            <p:oleObj spid="_x0000_s4098" name="Photo Editor-Foto" r:id="rId3" imgW="6668431" imgH="3924848" progId="MSPhotoEd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Untersuchungsmethoden</a:t>
            </a:r>
            <a:endParaRPr lang="de-AT" sz="2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828800" y="2492375"/>
            <a:ext cx="7162800" cy="36036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e-A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Bestimmung der </a:t>
            </a:r>
            <a:r>
              <a:rPr lang="de-A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freien </a:t>
            </a:r>
            <a:r>
              <a:rPr lang="de-A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Leichtketten: </a:t>
            </a:r>
            <a:r>
              <a:rPr lang="de-AT" sz="1600" dirty="0" smtClean="0"/>
              <a:t>Methode zur mengenmäßigen Bestimmung der freien Leichtketten im Serum </a:t>
            </a:r>
            <a:r>
              <a:rPr lang="de-AT" sz="1600" dirty="0" smtClean="0"/>
              <a:t>und Urin</a:t>
            </a:r>
            <a:endParaRPr lang="de-AT" sz="1600" dirty="0" smtClean="0"/>
          </a:p>
          <a:p>
            <a:pPr>
              <a:buFontTx/>
              <a:buNone/>
              <a:defRPr/>
            </a:pPr>
            <a:r>
              <a:rPr lang="de-AT" sz="1600" dirty="0" smtClean="0"/>
              <a:t>      Höhere Sensitivität als die vorher genannten Methoden</a:t>
            </a:r>
          </a:p>
          <a:p>
            <a:pPr>
              <a:buFontTx/>
              <a:buNone/>
              <a:defRPr/>
            </a:pPr>
            <a:r>
              <a:rPr lang="de-AT" sz="1600" dirty="0" smtClean="0"/>
              <a:t>      entscheidend für die Interpretation: Verhältnis der freien LK zueinander</a:t>
            </a:r>
          </a:p>
          <a:p>
            <a:pPr>
              <a:buFontTx/>
              <a:buNone/>
              <a:defRPr/>
            </a:pPr>
            <a:endParaRPr lang="de-AT" sz="1600" dirty="0" smtClean="0"/>
          </a:p>
          <a:p>
            <a:pPr>
              <a:buFontTx/>
              <a:buNone/>
              <a:defRPr/>
            </a:pPr>
            <a:r>
              <a:rPr lang="de-AT" sz="1600" dirty="0" smtClean="0"/>
              <a:t>normale Produktion/d: 0,5g, etwa doppelt so viel </a:t>
            </a:r>
            <a:r>
              <a:rPr lang="de-AT" sz="1600" dirty="0" err="1" smtClean="0"/>
              <a:t>Kappa</a:t>
            </a:r>
            <a:r>
              <a:rPr lang="de-AT" sz="1600" dirty="0" smtClean="0"/>
              <a:t> wie Lambda</a:t>
            </a:r>
          </a:p>
          <a:p>
            <a:pPr>
              <a:buFontTx/>
              <a:buNone/>
              <a:defRPr/>
            </a:pPr>
            <a:r>
              <a:rPr lang="de-AT" sz="1600" dirty="0" smtClean="0"/>
              <a:t>Verhältnis im Blut aber umgekehrt, da die Abbau von </a:t>
            </a:r>
            <a:r>
              <a:rPr lang="de-AT" sz="1600" dirty="0" err="1" smtClean="0"/>
              <a:t>Kappa</a:t>
            </a:r>
            <a:r>
              <a:rPr lang="de-AT" sz="1600" dirty="0" smtClean="0"/>
              <a:t> schneller geht</a:t>
            </a:r>
          </a:p>
          <a:p>
            <a:pPr>
              <a:buFontTx/>
              <a:buNone/>
              <a:defRPr/>
            </a:pPr>
            <a:endParaRPr lang="de-AT" sz="1600" dirty="0" smtClean="0"/>
          </a:p>
          <a:p>
            <a:pPr>
              <a:buFontTx/>
              <a:buNone/>
              <a:defRPr/>
            </a:pPr>
            <a:r>
              <a:rPr lang="de-AT" sz="1600" dirty="0" smtClean="0"/>
              <a:t>Auslenkung aus dem normalen Verhältnis: Hinweis für pathologischen Zustand</a:t>
            </a:r>
          </a:p>
          <a:p>
            <a:pPr>
              <a:buFontTx/>
              <a:buNone/>
              <a:defRPr/>
            </a:pPr>
            <a:endParaRPr lang="de-AT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überschiessende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Produktion von Leichtketten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362200" y="2286000"/>
            <a:ext cx="5791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AT" sz="1600"/>
          </a:p>
          <a:p>
            <a:pPr>
              <a:spcBef>
                <a:spcPct val="50000"/>
              </a:spcBef>
            </a:pPr>
            <a:r>
              <a:rPr lang="de-AT" sz="1600"/>
              <a:t>LK werden über die Niere filtriert, dort wieder aufgenommen und zerlegt </a:t>
            </a:r>
          </a:p>
          <a:p>
            <a:pPr>
              <a:spcBef>
                <a:spcPct val="50000"/>
              </a:spcBef>
            </a:pPr>
            <a:r>
              <a:rPr lang="de-AT" sz="1600"/>
              <a:t>Im Harn finden sich normalerweise nur minimale Mengen aktiv sezernierter Immunglobuline (IgA) und Leichtketten</a:t>
            </a:r>
          </a:p>
          <a:p>
            <a:pPr>
              <a:spcBef>
                <a:spcPct val="50000"/>
              </a:spcBef>
            </a:pPr>
            <a:r>
              <a:rPr lang="de-AT" sz="1600"/>
              <a:t>wenn eine leichte Kette (Kappa oder Lambda) in sehr großen Mengen  produziert wird, wird die Rückresorptionspotenz der Niere daüberschritten, die LK erscheinen im Harn als </a:t>
            </a:r>
            <a:r>
              <a:rPr lang="de-AT" sz="1600">
                <a:solidFill>
                  <a:srgbClr val="0070C0"/>
                </a:solidFill>
              </a:rPr>
              <a:t>Bence Jones </a:t>
            </a:r>
            <a:r>
              <a:rPr lang="de-AT" sz="1600"/>
              <a:t>Protein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908050"/>
            <a:ext cx="669607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667000" y="1700213"/>
            <a:ext cx="50292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AT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der LK Filtration</a:t>
            </a:r>
            <a:endParaRPr lang="de-AT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de-AT" sz="1600"/>
          </a:p>
          <a:p>
            <a:pPr>
              <a:spcBef>
                <a:spcPct val="50000"/>
              </a:spcBef>
              <a:defRPr/>
            </a:pPr>
            <a:r>
              <a:rPr lang="de-AT" sz="1600"/>
              <a:t>Die filtrierten LK bilden im Tubulussystem der Niere allmählich „Zylinder“, die die Funktionseinheit der Niere zerstören können.</a:t>
            </a:r>
          </a:p>
          <a:p>
            <a:pPr>
              <a:spcBef>
                <a:spcPct val="50000"/>
              </a:spcBef>
              <a:defRPr/>
            </a:pPr>
            <a:r>
              <a:rPr lang="de-AT" sz="1600"/>
              <a:t>Folge davon ist, daß die Nierenwerte (Harnstoff und Kreatinin) ansteigen und immer weniger LK filtriert werden können – der Filter verstopft</a:t>
            </a:r>
          </a:p>
          <a:p>
            <a:pPr>
              <a:spcBef>
                <a:spcPct val="50000"/>
              </a:spcBef>
              <a:defRPr/>
            </a:pPr>
            <a:r>
              <a:rPr lang="de-AT" sz="1600"/>
              <a:t>Dadurch steigen die LK im Blut immer mehr an  und die LK im Harn werden wieder weniger</a:t>
            </a:r>
          </a:p>
          <a:p>
            <a:pPr>
              <a:spcBef>
                <a:spcPct val="50000"/>
              </a:spcBef>
              <a:defRPr/>
            </a:pPr>
            <a:endParaRPr lang="de-AT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19400" y="2209800"/>
            <a:ext cx="51816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AT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Multiples Myelom</a:t>
            </a:r>
          </a:p>
          <a:p>
            <a:pPr algn="ctr">
              <a:spcBef>
                <a:spcPct val="50000"/>
              </a:spcBef>
              <a:defRPr/>
            </a:pPr>
            <a:endParaRPr lang="de-AT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AT" sz="1400"/>
              <a:t>1% aller Krebserkrankungen,10% aller hämatologischen Neoplasien</a:t>
            </a:r>
          </a:p>
          <a:p>
            <a:pPr>
              <a:spcBef>
                <a:spcPct val="50000"/>
              </a:spcBef>
              <a:defRPr/>
            </a:pPr>
            <a:r>
              <a:rPr lang="de-AT" sz="1400"/>
              <a:t>Häufigkeit der Erkrankung stabil</a:t>
            </a:r>
          </a:p>
          <a:p>
            <a:pPr>
              <a:spcBef>
                <a:spcPct val="50000"/>
              </a:spcBef>
              <a:defRPr/>
            </a:pPr>
            <a:r>
              <a:rPr lang="de-AT" sz="1400"/>
              <a:t>Verschieden häufig in verschiedenen Ethnien</a:t>
            </a:r>
          </a:p>
          <a:p>
            <a:pPr>
              <a:spcBef>
                <a:spcPct val="50000"/>
              </a:spcBef>
              <a:defRPr/>
            </a:pPr>
            <a:r>
              <a:rPr lang="de-AT" sz="1400"/>
              <a:t>4-5 Neuerkrankungen/a/100 000 Einwohner</a:t>
            </a:r>
          </a:p>
          <a:p>
            <a:pPr>
              <a:spcBef>
                <a:spcPct val="50000"/>
              </a:spcBef>
              <a:defRPr/>
            </a:pPr>
            <a:r>
              <a:rPr lang="de-AT" sz="1400"/>
              <a:t>Männer : Frauen    1,2 : </a:t>
            </a:r>
            <a:r>
              <a:rPr lang="de-AT" sz="1400"/>
              <a:t>1 (1,4:1)</a:t>
            </a:r>
            <a:endParaRPr lang="de-AT" sz="1400"/>
          </a:p>
          <a:p>
            <a:pPr>
              <a:spcBef>
                <a:spcPct val="50000"/>
              </a:spcBef>
              <a:defRPr/>
            </a:pPr>
            <a:r>
              <a:rPr lang="de-AT" sz="1400"/>
              <a:t>Mittleres Erkrankungsalter ca 65a, 10%&lt;50a, 2%&lt;40</a:t>
            </a:r>
          </a:p>
          <a:p>
            <a:pPr>
              <a:spcBef>
                <a:spcPct val="50000"/>
              </a:spcBef>
              <a:defRPr/>
            </a:pPr>
            <a:r>
              <a:rPr lang="de-AT" sz="1400"/>
              <a:t>Familiäre Häufung: sehr selten, aber </a:t>
            </a:r>
            <a:r>
              <a:rPr lang="de-AT" sz="1400"/>
              <a:t>möglich</a:t>
            </a:r>
          </a:p>
          <a:p>
            <a:pPr>
              <a:spcBef>
                <a:spcPct val="50000"/>
              </a:spcBef>
              <a:defRPr/>
            </a:pPr>
            <a:r>
              <a:rPr lang="de-AT" sz="1400"/>
              <a:t>86000 Neuerkrankungen jährlich weltweit</a:t>
            </a:r>
            <a:endParaRPr lang="de-AT" sz="1400"/>
          </a:p>
          <a:p>
            <a:pPr>
              <a:spcBef>
                <a:spcPct val="50000"/>
              </a:spcBef>
              <a:defRPr/>
            </a:pPr>
            <a:endParaRPr lang="de-AT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Monoklonale Gammopathie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Inhaltsplatzhalter 2"/>
          <p:cNvSpPr>
            <a:spLocks noGrp="1"/>
          </p:cNvSpPr>
          <p:nvPr>
            <p:ph idx="1"/>
          </p:nvPr>
        </p:nvSpPr>
        <p:spPr>
          <a:xfrm>
            <a:off x="1828800" y="2349500"/>
            <a:ext cx="7162800" cy="4175125"/>
          </a:xfrm>
        </p:spPr>
        <p:txBody>
          <a:bodyPr/>
          <a:lstStyle/>
          <a:p>
            <a:pPr>
              <a:buFontTx/>
              <a:buNone/>
            </a:pPr>
            <a:r>
              <a:rPr lang="de-AT" sz="1600" smtClean="0"/>
              <a:t>              maligne Erkrankung			mit unbest. Signifikanz						MGUS				</a:t>
            </a:r>
          </a:p>
          <a:p>
            <a:pPr>
              <a:buFontTx/>
              <a:buNone/>
            </a:pPr>
            <a:r>
              <a:rPr lang="de-AT" sz="1600" smtClean="0"/>
              <a:t>Multiples Myelom          Andere Erkrankungen</a:t>
            </a:r>
          </a:p>
          <a:p>
            <a:pPr>
              <a:buFontTx/>
              <a:buNone/>
            </a:pPr>
            <a:endParaRPr lang="de-AT" sz="1600" smtClean="0"/>
          </a:p>
          <a:p>
            <a:pPr>
              <a:buFontTx/>
              <a:buNone/>
            </a:pPr>
            <a:r>
              <a:rPr lang="de-AT" sz="1600" smtClean="0"/>
              <a:t>                                             Amyloidose</a:t>
            </a:r>
          </a:p>
          <a:p>
            <a:pPr>
              <a:buFontTx/>
              <a:buNone/>
            </a:pPr>
            <a:r>
              <a:rPr lang="de-AT" sz="1600" smtClean="0"/>
              <a:t>                              Lymphoproliferative Erkrankungen</a:t>
            </a:r>
          </a:p>
          <a:p>
            <a:pPr>
              <a:buFontTx/>
              <a:buNone/>
            </a:pPr>
            <a:r>
              <a:rPr lang="de-AT" sz="1600" smtClean="0"/>
              <a:t>                          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765175"/>
            <a:ext cx="7380287" cy="5688013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79613" y="1989138"/>
          <a:ext cx="6669087" cy="4000500"/>
        </p:xfrm>
        <a:graphic>
          <a:graphicData uri="http://schemas.openxmlformats.org/presentationml/2006/ole">
            <p:oleObj spid="_x0000_s5122" name="Photo Editor-Foto" r:id="rId3" imgW="6668431" imgH="4001058" progId="MSPhotoEd.3">
              <p:embed/>
            </p:oleObj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763713" y="981075"/>
            <a:ext cx="6694487" cy="503238"/>
          </a:xfrm>
        </p:spPr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in einem nächsten Schritt zu unternehmen?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Untertitel 4"/>
          <p:cNvSpPr>
            <a:spLocks noGrp="1"/>
          </p:cNvSpPr>
          <p:nvPr>
            <p:ph type="subTitle" idx="1"/>
          </p:nvPr>
        </p:nvSpPr>
        <p:spPr>
          <a:xfrm flipV="1">
            <a:off x="1371600" y="7316788"/>
            <a:ext cx="6400800" cy="46037"/>
          </a:xfrm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Weitere diagnostische Schritte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>
          <a:xfrm>
            <a:off x="1828800" y="1989138"/>
            <a:ext cx="7162800" cy="4679950"/>
          </a:xfrm>
        </p:spPr>
        <p:txBody>
          <a:bodyPr/>
          <a:lstStyle/>
          <a:p>
            <a:pPr>
              <a:buFontTx/>
              <a:buNone/>
            </a:pPr>
            <a:r>
              <a:rPr lang="de-AT" sz="1600" dirty="0" smtClean="0"/>
              <a:t>Erweiterung des „Routinelabors“: Beta2Mikroglobulin, </a:t>
            </a:r>
            <a:r>
              <a:rPr lang="de-AT" sz="1600" dirty="0" smtClean="0"/>
              <a:t>Diff.BB</a:t>
            </a:r>
            <a:endParaRPr lang="de-AT" sz="1600" dirty="0" smtClean="0"/>
          </a:p>
          <a:p>
            <a:pPr>
              <a:buFontTx/>
              <a:buNone/>
            </a:pPr>
            <a:r>
              <a:rPr lang="de-AT" sz="1600" dirty="0" err="1" smtClean="0"/>
              <a:t>Knochenmarkspunktion</a:t>
            </a:r>
            <a:r>
              <a:rPr lang="de-AT" sz="1600" dirty="0" smtClean="0"/>
              <a:t>:               Zytologie</a:t>
            </a:r>
          </a:p>
          <a:p>
            <a:pPr>
              <a:buFontTx/>
              <a:buNone/>
            </a:pPr>
            <a:r>
              <a:rPr lang="de-AT" sz="1600" dirty="0" smtClean="0"/>
              <a:t>                                                     Histologie</a:t>
            </a:r>
          </a:p>
          <a:p>
            <a:pPr>
              <a:buFontTx/>
              <a:buNone/>
            </a:pPr>
            <a:r>
              <a:rPr lang="de-AT" sz="1600" dirty="0" smtClean="0"/>
              <a:t>                                                     </a:t>
            </a:r>
            <a:r>
              <a:rPr lang="de-AT" sz="1600" dirty="0" err="1" smtClean="0"/>
              <a:t>Immunhistochemie</a:t>
            </a:r>
            <a:endParaRPr lang="de-AT" sz="1600" dirty="0" smtClean="0"/>
          </a:p>
          <a:p>
            <a:pPr>
              <a:buFontTx/>
              <a:buNone/>
            </a:pPr>
            <a:r>
              <a:rPr lang="de-AT" sz="1600" dirty="0" smtClean="0"/>
              <a:t>                                                     Zytogenetik</a:t>
            </a:r>
          </a:p>
          <a:p>
            <a:pPr>
              <a:buFontTx/>
              <a:buNone/>
            </a:pPr>
            <a:r>
              <a:rPr lang="de-AT" sz="1600" dirty="0" smtClean="0"/>
              <a:t>Übersichtsröntgen von:                 Schädelknochen</a:t>
            </a:r>
          </a:p>
          <a:p>
            <a:pPr>
              <a:buFontTx/>
              <a:buNone/>
            </a:pPr>
            <a:r>
              <a:rPr lang="de-AT" sz="1600" dirty="0" smtClean="0"/>
              <a:t>                                                      Wirbelsäule</a:t>
            </a:r>
          </a:p>
          <a:p>
            <a:pPr>
              <a:buFontTx/>
              <a:buNone/>
            </a:pPr>
            <a:r>
              <a:rPr lang="de-AT" sz="1600" dirty="0" smtClean="0"/>
              <a:t>                                                      Becken</a:t>
            </a:r>
          </a:p>
          <a:p>
            <a:pPr>
              <a:buFontTx/>
              <a:buNone/>
            </a:pPr>
            <a:r>
              <a:rPr lang="de-AT" sz="1600" dirty="0" smtClean="0"/>
              <a:t>                                                      langen Röhrenknochen</a:t>
            </a:r>
            <a:r>
              <a:rPr lang="de-AT" dirty="0" smtClean="0"/>
              <a:t>	</a:t>
            </a:r>
          </a:p>
          <a:p>
            <a:pPr>
              <a:buFontTx/>
              <a:buNone/>
            </a:pPr>
            <a:r>
              <a:rPr lang="de-AT" sz="1600" dirty="0" smtClean="0"/>
              <a:t>24h Harn:                                      Gesamteiweiß, Elektrophorese (?),                     </a:t>
            </a:r>
          </a:p>
          <a:p>
            <a:pPr>
              <a:buFontTx/>
              <a:buNone/>
            </a:pPr>
            <a:r>
              <a:rPr lang="de-AT" sz="1600" dirty="0" smtClean="0"/>
              <a:t>                                                      Immunfixation: </a:t>
            </a:r>
            <a:r>
              <a:rPr lang="de-AT" sz="1600" dirty="0" err="1" smtClean="0"/>
              <a:t>Bence</a:t>
            </a:r>
            <a:r>
              <a:rPr lang="de-AT" sz="1600" dirty="0" smtClean="0"/>
              <a:t> Jones Protein(?)</a:t>
            </a:r>
          </a:p>
          <a:p>
            <a:pPr>
              <a:buFontTx/>
              <a:buNone/>
            </a:pPr>
            <a:r>
              <a:rPr lang="de-AT" sz="1600" dirty="0" smtClean="0"/>
              <a:t>                                                      Free </a:t>
            </a:r>
            <a:r>
              <a:rPr lang="de-AT" sz="1600" dirty="0" err="1" smtClean="0"/>
              <a:t>light</a:t>
            </a:r>
            <a:r>
              <a:rPr lang="de-AT" sz="1600" dirty="0" smtClean="0"/>
              <a:t> </a:t>
            </a:r>
            <a:r>
              <a:rPr lang="de-AT" sz="1600" dirty="0" err="1" smtClean="0"/>
              <a:t>chain</a:t>
            </a:r>
            <a:r>
              <a:rPr lang="de-AT" sz="1600" dirty="0" smtClean="0"/>
              <a:t> </a:t>
            </a:r>
            <a:r>
              <a:rPr lang="de-AT" sz="1600" dirty="0" err="1" smtClean="0"/>
              <a:t>assay</a:t>
            </a:r>
            <a:endParaRPr lang="de-AT" sz="1600" dirty="0" smtClean="0"/>
          </a:p>
          <a:p>
            <a:pPr>
              <a:buFontTx/>
              <a:buNone/>
            </a:pPr>
            <a:r>
              <a:rPr lang="de-AT" sz="1600" dirty="0" smtClean="0"/>
              <a:t>				</a:t>
            </a:r>
          </a:p>
          <a:p>
            <a:pPr>
              <a:buFontTx/>
              <a:buNone/>
            </a:pPr>
            <a:r>
              <a:rPr lang="de-AT" sz="1400" dirty="0" smtClean="0"/>
              <a:t>ev. Computertomografie (ohne KM!)</a:t>
            </a:r>
          </a:p>
          <a:p>
            <a:pPr>
              <a:buFontTx/>
              <a:buNone/>
            </a:pPr>
            <a:r>
              <a:rPr lang="de-AT" sz="1400" dirty="0" err="1" smtClean="0"/>
              <a:t>ev</a:t>
            </a:r>
            <a:r>
              <a:rPr lang="de-AT" sz="1400" dirty="0" smtClean="0"/>
              <a:t> . MRI einzelner Skelettabschnitte</a:t>
            </a:r>
          </a:p>
          <a:p>
            <a:pPr>
              <a:buFontTx/>
              <a:buNone/>
            </a:pPr>
            <a:r>
              <a:rPr lang="de-AT" sz="1400" dirty="0" smtClean="0"/>
              <a:t>ev. PET CT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908050"/>
            <a:ext cx="7086600" cy="838200"/>
          </a:xfrm>
        </p:spPr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MGUS</a:t>
            </a:r>
            <a:b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KliniK und IMW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de-AT" sz="1600" smtClean="0"/>
              <a:t>Anteil klonaler PZ im KM &lt;10%</a:t>
            </a:r>
          </a:p>
          <a:p>
            <a:pPr algn="ctr">
              <a:buFontTx/>
              <a:buNone/>
            </a:pPr>
            <a:r>
              <a:rPr lang="de-AT" sz="1600" smtClean="0"/>
              <a:t>Paraprotein &lt;3g/dl (unabh. von Klasse)</a:t>
            </a:r>
          </a:p>
          <a:p>
            <a:pPr algn="ctr">
              <a:buFontTx/>
              <a:buNone/>
            </a:pPr>
            <a:r>
              <a:rPr lang="de-AT" sz="1600" smtClean="0"/>
              <a:t>keine Endorganschäden</a:t>
            </a:r>
          </a:p>
          <a:p>
            <a:pPr algn="ctr">
              <a:buFontTx/>
              <a:buNone/>
            </a:pPr>
            <a:endParaRPr lang="de-AT" sz="1600" smtClean="0"/>
          </a:p>
          <a:p>
            <a:pPr algn="ctr">
              <a:buFontTx/>
              <a:buNone/>
            </a:pPr>
            <a:endParaRPr lang="de-AT" sz="1600" smtClean="0"/>
          </a:p>
          <a:p>
            <a:pPr algn="ctr">
              <a:buFontTx/>
              <a:buNone/>
            </a:pPr>
            <a:endParaRPr lang="de-AT" sz="1600" smtClean="0"/>
          </a:p>
          <a:p>
            <a:pPr algn="ctr">
              <a:buFontTx/>
              <a:buNone/>
            </a:pPr>
            <a:r>
              <a:rPr lang="de-AT" sz="1600" smtClean="0">
                <a:solidFill>
                  <a:srgbClr val="FF0000"/>
                </a:solidFill>
              </a:rPr>
              <a:t>Durie und Salmon:</a:t>
            </a:r>
          </a:p>
          <a:p>
            <a:pPr algn="ctr">
              <a:buFontTx/>
              <a:buNone/>
            </a:pPr>
            <a:r>
              <a:rPr lang="de-AT" sz="1400" smtClean="0"/>
              <a:t>Plasmazellanteil im KM&lt;10%</a:t>
            </a:r>
          </a:p>
          <a:p>
            <a:pPr algn="ctr">
              <a:buFontTx/>
              <a:buNone/>
            </a:pPr>
            <a:r>
              <a:rPr lang="de-AT" sz="1400" smtClean="0"/>
              <a:t>Konzentration des Paraproteins &lt;20g/l IgA, &lt;35g/l IgG</a:t>
            </a:r>
          </a:p>
          <a:p>
            <a:pPr algn="ctr">
              <a:buFontTx/>
              <a:buNone/>
            </a:pPr>
            <a:r>
              <a:rPr lang="de-AT" sz="1400" smtClean="0"/>
              <a:t>BJ Protein &gt;0,5g/24h Harn</a:t>
            </a:r>
          </a:p>
          <a:p>
            <a:pPr algn="ctr">
              <a:buFontTx/>
              <a:buNone/>
            </a:pPr>
            <a:r>
              <a:rPr lang="de-AT" sz="1400" smtClean="0"/>
              <a:t>keine Osteolysen</a:t>
            </a:r>
          </a:p>
          <a:p>
            <a:pPr algn="ctr">
              <a:buFontTx/>
              <a:buNone/>
            </a:pPr>
            <a:r>
              <a:rPr lang="de-AT" sz="1400" smtClean="0"/>
              <a:t>keine Symptome</a:t>
            </a:r>
          </a:p>
          <a:p>
            <a:pPr algn="ctr">
              <a:buFontTx/>
              <a:buNone/>
            </a:pPr>
            <a:r>
              <a:rPr lang="de-AT" sz="1400" smtClean="0"/>
              <a:t>keine extramedullären Herde</a:t>
            </a:r>
          </a:p>
          <a:p>
            <a:pPr algn="ctr">
              <a:buFontTx/>
              <a:buNone/>
            </a:pPr>
            <a:endParaRPr lang="de-AT" sz="1600" smtClean="0"/>
          </a:p>
          <a:p>
            <a:pPr algn="ctr">
              <a:buFontTx/>
              <a:buNone/>
            </a:pPr>
            <a:endParaRPr lang="de-AT" sz="16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MGUS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1835150" y="1989138"/>
            <a:ext cx="71628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AT" sz="1600" dirty="0" smtClean="0"/>
              <a:t>etwa 3% der Bevölkerung haben eine </a:t>
            </a:r>
            <a:r>
              <a:rPr lang="de-AT" sz="1600" dirty="0" err="1" smtClean="0"/>
              <a:t>klonales</a:t>
            </a:r>
            <a:r>
              <a:rPr lang="de-AT" sz="1600" dirty="0" smtClean="0"/>
              <a:t> Protein im Serum</a:t>
            </a:r>
          </a:p>
          <a:p>
            <a:pPr>
              <a:buFontTx/>
              <a:buNone/>
            </a:pPr>
            <a:r>
              <a:rPr lang="de-AT" sz="1600" dirty="0" smtClean="0"/>
              <a:t>Häufigkeit nimmt mit dem Alter zu</a:t>
            </a:r>
          </a:p>
          <a:p>
            <a:pPr>
              <a:buFontTx/>
              <a:buNone/>
            </a:pPr>
            <a:r>
              <a:rPr lang="de-AT" sz="1600" dirty="0" smtClean="0"/>
              <a:t>etwa 25% dieser Menschen entwickeln ein </a:t>
            </a:r>
            <a:r>
              <a:rPr lang="de-AT" sz="1600" dirty="0" smtClean="0"/>
              <a:t>MM oder eine andere bösartige Erkrankung</a:t>
            </a:r>
            <a:endParaRPr lang="de-AT" sz="1600" dirty="0" smtClean="0"/>
          </a:p>
          <a:p>
            <a:pPr>
              <a:buFontTx/>
              <a:buNone/>
            </a:pPr>
            <a:r>
              <a:rPr lang="de-AT" sz="1600" dirty="0" smtClean="0"/>
              <a:t>Rate: 1%/a</a:t>
            </a:r>
          </a:p>
          <a:p>
            <a:pPr>
              <a:buFontTx/>
              <a:buNone/>
            </a:pPr>
            <a:endParaRPr lang="de-AT" sz="1600" dirty="0" smtClean="0"/>
          </a:p>
          <a:p>
            <a:pPr>
              <a:buFontTx/>
              <a:buNone/>
            </a:pPr>
            <a:r>
              <a:rPr lang="de-AT" sz="1600" dirty="0" smtClean="0"/>
              <a:t>Risikofaktoren für die Entwicklung eines MM:</a:t>
            </a:r>
          </a:p>
          <a:p>
            <a:pPr>
              <a:buFontTx/>
              <a:buNone/>
            </a:pPr>
            <a:r>
              <a:rPr lang="de-AT" sz="1600" dirty="0" smtClean="0"/>
              <a:t>                                                     abnorme Freie LK-Ratio</a:t>
            </a:r>
          </a:p>
          <a:p>
            <a:pPr>
              <a:buFontTx/>
              <a:buNone/>
            </a:pPr>
            <a:r>
              <a:rPr lang="de-AT" sz="1600" dirty="0" smtClean="0"/>
              <a:t>                                                     zirkulierende Plasmazellen im Blut</a:t>
            </a:r>
          </a:p>
          <a:p>
            <a:pPr>
              <a:buFontTx/>
              <a:buNone/>
            </a:pPr>
            <a:r>
              <a:rPr lang="de-AT" sz="1600" dirty="0" smtClean="0"/>
              <a:t>				     anderes Paraprotein als </a:t>
            </a:r>
            <a:r>
              <a:rPr lang="de-AT" sz="1600" dirty="0" err="1" smtClean="0"/>
              <a:t>IgG</a:t>
            </a:r>
            <a:endParaRPr lang="de-AT" sz="1600" dirty="0" smtClean="0"/>
          </a:p>
          <a:p>
            <a:pPr>
              <a:buFontTx/>
              <a:buNone/>
            </a:pPr>
            <a:r>
              <a:rPr lang="de-AT" sz="1600" dirty="0" smtClean="0"/>
              <a:t>				     &gt;1,5g/dl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Smoldering Myeloma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Inhaltsplatzhalter 2"/>
          <p:cNvSpPr>
            <a:spLocks noGrp="1"/>
          </p:cNvSpPr>
          <p:nvPr>
            <p:ph idx="1"/>
          </p:nvPr>
        </p:nvSpPr>
        <p:spPr>
          <a:xfrm>
            <a:off x="1828800" y="2492375"/>
            <a:ext cx="7162800" cy="3603625"/>
          </a:xfrm>
        </p:spPr>
        <p:txBody>
          <a:bodyPr/>
          <a:lstStyle/>
          <a:p>
            <a:pPr algn="ctr">
              <a:buFontTx/>
              <a:buNone/>
            </a:pPr>
            <a:r>
              <a:rPr lang="de-AT" sz="1600" dirty="0" smtClean="0"/>
              <a:t>Paraprotein im Serum &gt;3g/dl und/oder</a:t>
            </a:r>
          </a:p>
          <a:p>
            <a:pPr algn="ctr">
              <a:buFontTx/>
              <a:buNone/>
            </a:pPr>
            <a:endParaRPr lang="de-AT" sz="1600" dirty="0" smtClean="0"/>
          </a:p>
          <a:p>
            <a:pPr algn="ctr">
              <a:buFontTx/>
              <a:buNone/>
            </a:pPr>
            <a:r>
              <a:rPr lang="de-AT" sz="1600" dirty="0" smtClean="0"/>
              <a:t>&gt;10 aber&lt;60% </a:t>
            </a:r>
            <a:r>
              <a:rPr lang="de-AT" sz="1600" dirty="0" err="1" smtClean="0"/>
              <a:t>klonale</a:t>
            </a:r>
            <a:r>
              <a:rPr lang="de-AT" sz="1600" dirty="0" smtClean="0"/>
              <a:t> PZ im Knochenmark</a:t>
            </a:r>
          </a:p>
          <a:p>
            <a:pPr algn="ctr">
              <a:buFontTx/>
              <a:buNone/>
            </a:pPr>
            <a:endParaRPr lang="de-AT" sz="1600" dirty="0" smtClean="0"/>
          </a:p>
          <a:p>
            <a:pPr algn="ctr">
              <a:buFontTx/>
              <a:buNone/>
            </a:pPr>
            <a:r>
              <a:rPr lang="de-AT" sz="1600" dirty="0" smtClean="0"/>
              <a:t>keine </a:t>
            </a:r>
            <a:r>
              <a:rPr lang="de-AT" sz="1600" dirty="0" smtClean="0"/>
              <a:t>Organschäden</a:t>
            </a:r>
            <a:endParaRPr lang="de-AT" sz="16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Multiples Myelom</a:t>
            </a:r>
            <a:b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der Mayo Klinik und des IMW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362200" y="2276475"/>
            <a:ext cx="60198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/>
              <a:t>Paraprotein (egal welche Menge)</a:t>
            </a:r>
          </a:p>
          <a:p>
            <a:pPr algn="ctr">
              <a:spcBef>
                <a:spcPct val="50000"/>
              </a:spcBef>
            </a:pPr>
            <a:r>
              <a:rPr lang="de-AT" sz="1600"/>
              <a:t>&gt;10% klonale PZ im Knochenmark</a:t>
            </a:r>
          </a:p>
          <a:p>
            <a:pPr algn="ctr">
              <a:spcBef>
                <a:spcPct val="50000"/>
              </a:spcBef>
            </a:pPr>
            <a:r>
              <a:rPr lang="de-AT" sz="1600"/>
              <a:t>Endorganschäden: CRAB*</a:t>
            </a:r>
          </a:p>
          <a:p>
            <a:pPr algn="ctr">
              <a:spcBef>
                <a:spcPct val="50000"/>
              </a:spcBef>
            </a:pPr>
            <a:endParaRPr lang="de-AT" sz="1600"/>
          </a:p>
          <a:p>
            <a:pPr algn="ctr">
              <a:spcBef>
                <a:spcPct val="50000"/>
              </a:spcBef>
            </a:pPr>
            <a:r>
              <a:rPr lang="de-AT" sz="1400"/>
              <a:t>*( erhöhtes Serumcalcium</a:t>
            </a:r>
          </a:p>
          <a:p>
            <a:pPr algn="ctr">
              <a:spcBef>
                <a:spcPct val="50000"/>
              </a:spcBef>
            </a:pPr>
            <a:r>
              <a:rPr lang="de-AT" sz="1400"/>
              <a:t>Nierenversagen/Kreatininanstieg</a:t>
            </a:r>
          </a:p>
          <a:p>
            <a:pPr algn="ctr">
              <a:spcBef>
                <a:spcPct val="50000"/>
              </a:spcBef>
            </a:pPr>
            <a:r>
              <a:rPr lang="de-AT" sz="1400"/>
              <a:t>Anämie</a:t>
            </a:r>
          </a:p>
          <a:p>
            <a:pPr algn="ctr">
              <a:spcBef>
                <a:spcPct val="50000"/>
              </a:spcBef>
            </a:pPr>
            <a:r>
              <a:rPr lang="de-AT" sz="1400"/>
              <a:t>Knochenläsionen)</a:t>
            </a:r>
          </a:p>
          <a:p>
            <a:pPr algn="ctr">
              <a:spcBef>
                <a:spcPct val="50000"/>
              </a:spcBef>
            </a:pPr>
            <a:endParaRPr lang="de-AT"/>
          </a:p>
          <a:p>
            <a:pPr>
              <a:spcBef>
                <a:spcPct val="50000"/>
              </a:spcBef>
            </a:pPr>
            <a:endParaRPr lang="de-AT" sz="1600"/>
          </a:p>
          <a:p>
            <a:pPr algn="ctr">
              <a:spcBef>
                <a:spcPct val="50000"/>
              </a:spcBef>
            </a:pPr>
            <a:endParaRPr lang="de-AT"/>
          </a:p>
          <a:p>
            <a:pPr>
              <a:spcBef>
                <a:spcPct val="50000"/>
              </a:spcBef>
            </a:pPr>
            <a:endParaRPr lang="de-AT"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Multiples Myelom</a:t>
            </a:r>
            <a:b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Durie (und Salmon)</a:t>
            </a:r>
            <a:br>
              <a:rPr lang="de-AT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800" smtClean="0"/>
              <a:t>Hauptkriterien</a:t>
            </a:r>
          </a:p>
          <a:p>
            <a:pPr>
              <a:buFontTx/>
              <a:buNone/>
            </a:pPr>
            <a:r>
              <a:rPr lang="de-AT" sz="1600" smtClean="0"/>
              <a:t>I   Plasmazelltumor</a:t>
            </a:r>
          </a:p>
          <a:p>
            <a:pPr>
              <a:buFontTx/>
              <a:buNone/>
            </a:pPr>
            <a:r>
              <a:rPr lang="de-AT" sz="1600" smtClean="0"/>
              <a:t>II  klonaler Anteil der PZ &gt;30%</a:t>
            </a:r>
          </a:p>
          <a:p>
            <a:pPr>
              <a:buFontTx/>
              <a:buNone/>
            </a:pPr>
            <a:r>
              <a:rPr lang="de-AT" sz="1600" smtClean="0"/>
              <a:t>III klonales IgG&gt;35g/l, IgA&gt;20g/l, BJ Protein &gt;1g/24h Harn</a:t>
            </a:r>
          </a:p>
          <a:p>
            <a:pPr>
              <a:buFontTx/>
              <a:buNone/>
            </a:pPr>
            <a:endParaRPr lang="de-AT" sz="1600" smtClean="0"/>
          </a:p>
          <a:p>
            <a:pPr>
              <a:buFontTx/>
              <a:buNone/>
            </a:pPr>
            <a:r>
              <a:rPr lang="de-AT" sz="1800" smtClean="0"/>
              <a:t>Nebenkriterien</a:t>
            </a:r>
          </a:p>
          <a:p>
            <a:pPr>
              <a:buFontTx/>
              <a:buNone/>
            </a:pPr>
            <a:r>
              <a:rPr lang="de-AT" sz="1600" smtClean="0"/>
              <a:t>a klonaler Anteil der PZ im Knochenmark 10-30%</a:t>
            </a:r>
          </a:p>
          <a:p>
            <a:pPr>
              <a:buFontTx/>
              <a:buNone/>
            </a:pPr>
            <a:r>
              <a:rPr lang="de-AT" sz="1600" smtClean="0"/>
              <a:t>b Paraprotein im Serum/Harn, aber in geringerer Menge</a:t>
            </a:r>
          </a:p>
          <a:p>
            <a:pPr>
              <a:buFontTx/>
              <a:buNone/>
            </a:pPr>
            <a:r>
              <a:rPr lang="de-AT" sz="1600" smtClean="0"/>
              <a:t>c lytische Knochenläsionen</a:t>
            </a:r>
          </a:p>
          <a:p>
            <a:pPr>
              <a:buFontTx/>
              <a:buNone/>
            </a:pPr>
            <a:r>
              <a:rPr lang="de-AT" sz="1600" smtClean="0"/>
              <a:t>d Mangel an „normalen“ Immunglobulinen</a:t>
            </a:r>
          </a:p>
          <a:p>
            <a:pPr>
              <a:buFontTx/>
              <a:buNone/>
            </a:pPr>
            <a:endParaRPr lang="de-AT" sz="1600" smtClean="0"/>
          </a:p>
          <a:p>
            <a:pPr>
              <a:buFontTx/>
              <a:buNone/>
            </a:pPr>
            <a:r>
              <a:rPr lang="de-AT" sz="1200" smtClean="0"/>
              <a:t>Diagnose gilt als gesichert, wenn 1 Hauptkriterium und 1 Nebenkritereium oder 3 Nebenkriterien erfüllt sind, c und d müssen dabei obligat erfüllt sein</a:t>
            </a:r>
          </a:p>
          <a:p>
            <a:pPr>
              <a:buFontTx/>
              <a:buNone/>
            </a:pPr>
            <a:endParaRPr lang="de-AT" sz="16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CRAB Kriterien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600" dirty="0" smtClean="0"/>
              <a:t>Subsummiert  Organschäden</a:t>
            </a:r>
            <a:r>
              <a:rPr lang="de-AT" sz="1600" dirty="0" smtClean="0"/>
              <a:t>, die für die vielen möglichen </a:t>
            </a:r>
            <a:r>
              <a:rPr lang="de-AT" sz="1600" dirty="0" err="1" smtClean="0"/>
              <a:t>Sy</a:t>
            </a:r>
            <a:r>
              <a:rPr lang="de-AT" sz="1600" dirty="0" smtClean="0"/>
              <a:t> verantwortlich sind</a:t>
            </a:r>
          </a:p>
          <a:p>
            <a:pPr>
              <a:buFontTx/>
              <a:buNone/>
            </a:pPr>
            <a:endParaRPr lang="de-AT" sz="1600" dirty="0" smtClean="0"/>
          </a:p>
          <a:p>
            <a:pPr>
              <a:buFontTx/>
              <a:buNone/>
            </a:pPr>
            <a:r>
              <a:rPr lang="de-AT" sz="1600" dirty="0" err="1" smtClean="0">
                <a:solidFill>
                  <a:srgbClr val="0070C0"/>
                </a:solidFill>
              </a:rPr>
              <a:t>Calciumerhöhung</a:t>
            </a:r>
            <a:r>
              <a:rPr lang="de-AT" sz="1600" dirty="0" smtClean="0"/>
              <a:t> im Blut: Durst, </a:t>
            </a:r>
            <a:r>
              <a:rPr lang="de-AT" sz="1600" dirty="0" err="1" smtClean="0"/>
              <a:t>Harnflut</a:t>
            </a:r>
            <a:r>
              <a:rPr lang="de-AT" sz="1600" dirty="0" smtClean="0"/>
              <a:t>, Verwirrtheit</a:t>
            </a:r>
            <a:r>
              <a:rPr lang="de-AT" sz="1600" dirty="0" smtClean="0"/>
              <a:t>, Zeichen des Flüssigkeitsmangels, </a:t>
            </a:r>
            <a:r>
              <a:rPr lang="de-AT" sz="1600" dirty="0" smtClean="0"/>
              <a:t>akutes Nierenversagen mit Versiegen der </a:t>
            </a:r>
            <a:r>
              <a:rPr lang="de-AT" sz="1600" dirty="0" smtClean="0"/>
              <a:t>Harnproduktion</a:t>
            </a:r>
          </a:p>
          <a:p>
            <a:pPr>
              <a:buFontTx/>
              <a:buNone/>
            </a:pPr>
            <a:r>
              <a:rPr lang="de-AT" sz="1600" dirty="0" smtClean="0">
                <a:solidFill>
                  <a:srgbClr val="0070C0"/>
                </a:solidFill>
              </a:rPr>
              <a:t>Anämie</a:t>
            </a:r>
            <a:r>
              <a:rPr lang="de-AT" sz="1600" dirty="0" smtClean="0"/>
              <a:t>: Müdigkeit, Schwäche, Atemnot, Sauerstoffmangel in Organen mit Gewebsuntergang (Herzinfarkt)</a:t>
            </a:r>
          </a:p>
          <a:p>
            <a:pPr>
              <a:buFontTx/>
              <a:buNone/>
            </a:pPr>
            <a:r>
              <a:rPr lang="de-AT" sz="1600" dirty="0" smtClean="0">
                <a:solidFill>
                  <a:srgbClr val="0070C0"/>
                </a:solidFill>
              </a:rPr>
              <a:t>chron</a:t>
            </a:r>
            <a:r>
              <a:rPr lang="de-AT" sz="1600" dirty="0" smtClean="0">
                <a:solidFill>
                  <a:srgbClr val="0070C0"/>
                </a:solidFill>
              </a:rPr>
              <a:t>. Nierenversagen</a:t>
            </a:r>
            <a:r>
              <a:rPr lang="de-AT" sz="1600" dirty="0" smtClean="0"/>
              <a:t>: Reduktion der Harnproduktion, </a:t>
            </a:r>
            <a:r>
              <a:rPr lang="de-AT" sz="1600" dirty="0" smtClean="0"/>
              <a:t>Überwässerung </a:t>
            </a:r>
            <a:r>
              <a:rPr lang="de-AT" sz="1600" dirty="0" smtClean="0"/>
              <a:t>Wasseransammlung im Gewebe/Lunge, Atemnot, Gichtanfälle</a:t>
            </a:r>
          </a:p>
          <a:p>
            <a:pPr>
              <a:buFontTx/>
              <a:buNone/>
            </a:pPr>
            <a:r>
              <a:rPr lang="de-AT" sz="1600" dirty="0" smtClean="0">
                <a:solidFill>
                  <a:srgbClr val="0070C0"/>
                </a:solidFill>
              </a:rPr>
              <a:t>Skelettveränderungen</a:t>
            </a:r>
            <a:r>
              <a:rPr lang="de-AT" sz="1600" dirty="0" smtClean="0"/>
              <a:t>: Schmerzen, Knochenbrüche </a:t>
            </a:r>
          </a:p>
          <a:p>
            <a:pPr>
              <a:buFontTx/>
              <a:buNone/>
            </a:pPr>
            <a:endParaRPr lang="de-AT" sz="1600" dirty="0" smtClean="0"/>
          </a:p>
          <a:p>
            <a:pPr>
              <a:buFontTx/>
              <a:buNone/>
            </a:pPr>
            <a:endParaRPr lang="de-AT" sz="1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das Multiple Myelom?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2987675" y="2349500"/>
            <a:ext cx="4968875" cy="3746500"/>
          </a:xfrm>
        </p:spPr>
        <p:txBody>
          <a:bodyPr/>
          <a:lstStyle/>
          <a:p>
            <a:pPr>
              <a:buFontTx/>
              <a:buNone/>
            </a:pPr>
            <a:r>
              <a:rPr lang="de-AT" sz="1600" dirty="0" smtClean="0"/>
              <a:t>      der </a:t>
            </a:r>
            <a:r>
              <a:rPr lang="de-AT" sz="1600" dirty="0" smtClean="0"/>
              <a:t>physiologischen Kontrolle entglittenes Wachstum /Vermehrung von entarteten (</a:t>
            </a:r>
            <a:r>
              <a:rPr lang="de-AT" sz="1600" dirty="0" err="1" smtClean="0"/>
              <a:t>klonalen</a:t>
            </a:r>
            <a:r>
              <a:rPr lang="de-AT" sz="1600" dirty="0" smtClean="0"/>
              <a:t>) Plasmazellen </a:t>
            </a:r>
          </a:p>
          <a:p>
            <a:pPr>
              <a:buFontTx/>
              <a:buNone/>
            </a:pPr>
            <a:r>
              <a:rPr lang="de-AT" sz="1600" dirty="0" smtClean="0"/>
              <a:t>      die das Knochenmark (u. U. auch andere Organe) zunehmend infiltrieren</a:t>
            </a:r>
          </a:p>
          <a:p>
            <a:pPr>
              <a:buFontTx/>
              <a:buNone/>
            </a:pPr>
            <a:r>
              <a:rPr lang="de-AT" sz="1600" dirty="0" smtClean="0"/>
              <a:t>      die reguläre Funktion des Knochenmarkes stören</a:t>
            </a:r>
          </a:p>
          <a:p>
            <a:pPr>
              <a:buFontTx/>
              <a:buNone/>
            </a:pPr>
            <a:r>
              <a:rPr lang="de-AT" sz="1600" dirty="0" smtClean="0"/>
              <a:t>      über </a:t>
            </a:r>
            <a:r>
              <a:rPr lang="de-AT" sz="1600" dirty="0" err="1" smtClean="0"/>
              <a:t>Zytokine</a:t>
            </a:r>
            <a:r>
              <a:rPr lang="de-AT" sz="1600" dirty="0" smtClean="0"/>
              <a:t> zur Auflösung des Knochens </a:t>
            </a:r>
            <a:r>
              <a:rPr lang="de-AT" sz="1600" dirty="0" smtClean="0"/>
              <a:t>führen – umschrieben oder diffus</a:t>
            </a:r>
            <a:endParaRPr lang="de-AT" sz="1600" dirty="0" smtClean="0"/>
          </a:p>
          <a:p>
            <a:pPr>
              <a:buFontTx/>
              <a:buNone/>
            </a:pPr>
            <a:r>
              <a:rPr lang="de-AT" sz="1600" dirty="0" smtClean="0"/>
              <a:t>      meist ein Immunglobulin +/oder Teile davon produzieren</a:t>
            </a:r>
          </a:p>
          <a:p>
            <a:pPr>
              <a:buFontTx/>
              <a:buNone/>
            </a:pPr>
            <a:endParaRPr lang="de-AT" sz="1600" dirty="0" smtClean="0"/>
          </a:p>
          <a:p>
            <a:pPr>
              <a:buFontTx/>
              <a:buNone/>
            </a:pPr>
            <a:r>
              <a:rPr lang="de-AT" sz="1600" dirty="0" smtClean="0"/>
              <a:t>  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8" y="1524000"/>
            <a:ext cx="4810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Grafik 3" descr="Image000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836613"/>
            <a:ext cx="2087562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9632" r="21367"/>
          <a:stretch>
            <a:fillRect/>
          </a:stretch>
        </p:blipFill>
        <p:spPr bwMode="auto">
          <a:xfrm>
            <a:off x="1116013" y="836613"/>
            <a:ext cx="6911975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Grafik 3" descr="Image000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908050"/>
            <a:ext cx="50403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2275" y="981075"/>
            <a:ext cx="7086600" cy="1008063"/>
          </a:xfrm>
        </p:spPr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Stadieneinteilung (ISS)</a:t>
            </a:r>
            <a:b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Inhaltsplatzhalter 2"/>
          <p:cNvSpPr>
            <a:spLocks noGrp="1"/>
          </p:cNvSpPr>
          <p:nvPr>
            <p:ph idx="1"/>
          </p:nvPr>
        </p:nvSpPr>
        <p:spPr>
          <a:xfrm>
            <a:off x="1828800" y="2852738"/>
            <a:ext cx="7162800" cy="3243262"/>
          </a:xfrm>
        </p:spPr>
        <p:txBody>
          <a:bodyPr/>
          <a:lstStyle/>
          <a:p>
            <a:pPr>
              <a:buFontTx/>
              <a:buNone/>
            </a:pPr>
            <a:r>
              <a:rPr lang="de-AT" smtClean="0"/>
              <a:t>Stadium I          B2MG&lt;3,5mg/l und Serumalbumin &gt;=3,5g/dl</a:t>
            </a:r>
          </a:p>
          <a:p>
            <a:pPr>
              <a:buFontTx/>
              <a:buNone/>
            </a:pPr>
            <a:endParaRPr lang="de-AT" smtClean="0"/>
          </a:p>
          <a:p>
            <a:pPr>
              <a:buFontTx/>
              <a:buNone/>
            </a:pPr>
            <a:r>
              <a:rPr lang="de-AT" smtClean="0"/>
              <a:t>Stadium II          weder Stadium I noch III</a:t>
            </a:r>
          </a:p>
          <a:p>
            <a:pPr>
              <a:buFontTx/>
              <a:buNone/>
            </a:pPr>
            <a:endParaRPr lang="de-AT" smtClean="0"/>
          </a:p>
          <a:p>
            <a:pPr>
              <a:buFontTx/>
              <a:buNone/>
            </a:pPr>
            <a:r>
              <a:rPr lang="de-AT" smtClean="0"/>
              <a:t>Stadium III         B2MG&gt;5,5mg/l</a:t>
            </a:r>
          </a:p>
          <a:p>
            <a:pPr>
              <a:buFontTx/>
              <a:buNone/>
            </a:pPr>
            <a:endParaRPr lang="de-AT" smtClean="0"/>
          </a:p>
          <a:p>
            <a:pPr>
              <a:buFontTx/>
              <a:buNone/>
            </a:pPr>
            <a:endParaRPr lang="de-AT" smtClean="0"/>
          </a:p>
          <a:p>
            <a:pPr>
              <a:buFontTx/>
              <a:buNone/>
            </a:pPr>
            <a:endParaRPr lang="de-AT" smtClean="0"/>
          </a:p>
          <a:p>
            <a:pPr>
              <a:buFontTx/>
              <a:buNone/>
            </a:pPr>
            <a:endParaRPr lang="de-AT" smtClean="0"/>
          </a:p>
          <a:p>
            <a:pPr>
              <a:buFontTx/>
              <a:buNone/>
            </a:pPr>
            <a:endParaRPr lang="de-AT" smtClean="0"/>
          </a:p>
          <a:p>
            <a:pPr>
              <a:buFontTx/>
              <a:buNone/>
            </a:pPr>
            <a:endParaRPr lang="de-AT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Stadieneinteilung nach Durie und Salmon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057400" y="2057400"/>
          <a:ext cx="6669088" cy="3581400"/>
        </p:xfrm>
        <a:graphic>
          <a:graphicData uri="http://schemas.openxmlformats.org/presentationml/2006/ole">
            <p:oleObj spid="_x0000_s6146" name="Photo Editor-Foto" r:id="rId3" imgW="6668431" imgH="2952381" progId="MSPhotoEd.3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und wozu dient Zytogenetik?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Inhaltsplatzhalter 2"/>
          <p:cNvSpPr>
            <a:spLocks noGrp="1"/>
          </p:cNvSpPr>
          <p:nvPr>
            <p:ph idx="1"/>
          </p:nvPr>
        </p:nvSpPr>
        <p:spPr>
          <a:xfrm>
            <a:off x="1828800" y="1981200"/>
            <a:ext cx="7162800" cy="4616450"/>
          </a:xfrm>
        </p:spPr>
        <p:txBody>
          <a:bodyPr/>
          <a:lstStyle/>
          <a:p>
            <a:pPr>
              <a:buFontTx/>
              <a:buNone/>
            </a:pPr>
            <a:r>
              <a:rPr lang="de-AT" sz="1400" dirty="0" smtClean="0"/>
              <a:t>Beurteilung der Chromosomen in den Tumorzellen</a:t>
            </a:r>
          </a:p>
          <a:p>
            <a:pPr>
              <a:buFontTx/>
              <a:buNone/>
            </a:pPr>
            <a:r>
              <a:rPr lang="de-AT" sz="1400" dirty="0" smtClean="0"/>
              <a:t>Veränderungen sind verantwortlich für die Entstehung der Erkrankung</a:t>
            </a:r>
          </a:p>
          <a:p>
            <a:pPr>
              <a:buFontTx/>
              <a:buNone/>
            </a:pPr>
            <a:r>
              <a:rPr lang="de-AT" sz="1400" dirty="0" smtClean="0"/>
              <a:t>und </a:t>
            </a:r>
            <a:r>
              <a:rPr lang="de-AT" sz="1400" dirty="0" smtClean="0"/>
              <a:t>sagen viel über den zu erwartenden Verlauf der Erkrankung aus</a:t>
            </a:r>
          </a:p>
          <a:p>
            <a:pPr>
              <a:buFontTx/>
              <a:buNone/>
            </a:pPr>
            <a:r>
              <a:rPr lang="de-AT" sz="1400" dirty="0" smtClean="0">
                <a:solidFill>
                  <a:srgbClr val="FF0000"/>
                </a:solidFill>
              </a:rPr>
              <a:t>Metaphasenzytogenetik </a:t>
            </a:r>
            <a:r>
              <a:rPr lang="de-AT" sz="1400" dirty="0" smtClean="0"/>
              <a:t>gelingt nur bei 20-30% der Patienten</a:t>
            </a:r>
          </a:p>
          <a:p>
            <a:pPr>
              <a:buFontTx/>
              <a:buNone/>
            </a:pPr>
            <a:r>
              <a:rPr lang="de-AT" sz="1400" dirty="0" smtClean="0">
                <a:solidFill>
                  <a:srgbClr val="FF0000"/>
                </a:solidFill>
              </a:rPr>
              <a:t>FISH Zytogenetik </a:t>
            </a:r>
            <a:r>
              <a:rPr lang="de-AT" sz="1400" dirty="0" smtClean="0"/>
              <a:t>ist zur Routinemethode geworden</a:t>
            </a:r>
          </a:p>
          <a:p>
            <a:pPr>
              <a:buFontTx/>
              <a:buNone/>
            </a:pPr>
            <a:r>
              <a:rPr lang="de-AT" sz="1400" dirty="0" smtClean="0"/>
              <a:t>Unterschied: beim FISH braucht man keine sich teilenden Zellen</a:t>
            </a:r>
          </a:p>
          <a:p>
            <a:pPr>
              <a:buFontTx/>
              <a:buNone/>
            </a:pPr>
            <a:endParaRPr lang="de-AT" sz="1400" dirty="0" smtClean="0"/>
          </a:p>
          <a:p>
            <a:pPr>
              <a:buFontTx/>
              <a:buNone/>
            </a:pPr>
            <a:r>
              <a:rPr lang="de-AT" sz="1400" dirty="0" smtClean="0"/>
              <a:t>Typische Veränderungen betreffen die Anzahl der Chromosomen, die dann z. B </a:t>
            </a:r>
          </a:p>
          <a:p>
            <a:pPr>
              <a:buFontTx/>
              <a:buNone/>
            </a:pPr>
            <a:r>
              <a:rPr lang="de-AT" sz="1400" dirty="0" smtClean="0"/>
              <a:t>nicht doppelt sondern dreifach vorhanden sind – prognostisch günstig</a:t>
            </a:r>
          </a:p>
          <a:p>
            <a:pPr>
              <a:buFontTx/>
              <a:buNone/>
            </a:pPr>
            <a:endParaRPr lang="de-AT" sz="1400" dirty="0" smtClean="0"/>
          </a:p>
          <a:p>
            <a:pPr>
              <a:buFontTx/>
              <a:buNone/>
            </a:pPr>
            <a:r>
              <a:rPr lang="de-AT" sz="1400" dirty="0" smtClean="0"/>
              <a:t>davon abweichende zahlenmäßige Veränderungen – meist prognostisch ungünstig</a:t>
            </a:r>
          </a:p>
          <a:p>
            <a:pPr>
              <a:buFontTx/>
              <a:buNone/>
            </a:pPr>
            <a:endParaRPr lang="de-AT" sz="1400" dirty="0" smtClean="0"/>
          </a:p>
          <a:p>
            <a:pPr>
              <a:buFontTx/>
              <a:buNone/>
            </a:pPr>
            <a:endParaRPr lang="de-AT" sz="1400" dirty="0" smtClean="0"/>
          </a:p>
          <a:p>
            <a:pPr>
              <a:buFontTx/>
              <a:buNone/>
            </a:pPr>
            <a:r>
              <a:rPr lang="de-AT" sz="1400" dirty="0" smtClean="0"/>
              <a:t>dazu kommen viele strukturelle Veränderungen, z. B. Umlagerungen einzelner Teile von Chromosomen auf andere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2119313"/>
            <a:ext cx="4524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2057400" y="914400"/>
            <a:ext cx="7086600" cy="838200"/>
          </a:xfrm>
        </p:spPr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Normaler Chromosomensatz eines Mannes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bei MM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2339975"/>
            <a:ext cx="7162800" cy="339725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Fishzytogenetik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AT" sz="1600" dirty="0" smtClean="0"/>
              <a:t>t11;14     t6;14                                       </a:t>
            </a:r>
            <a:r>
              <a:rPr lang="de-AT" sz="1600" dirty="0" smtClean="0"/>
              <a:t>  günstige </a:t>
            </a:r>
            <a:r>
              <a:rPr lang="de-AT" sz="1600" dirty="0" smtClean="0"/>
              <a:t>Prognose; </a:t>
            </a:r>
            <a:r>
              <a:rPr lang="de-AT" sz="1600" dirty="0" err="1" smtClean="0"/>
              <a:t>ca</a:t>
            </a:r>
            <a:r>
              <a:rPr lang="de-AT" sz="1600" dirty="0" smtClean="0"/>
              <a:t> 75% aller PT.</a:t>
            </a:r>
          </a:p>
          <a:p>
            <a:pPr>
              <a:buFontTx/>
              <a:buNone/>
            </a:pPr>
            <a:r>
              <a:rPr lang="de-AT" sz="1600" dirty="0" smtClean="0"/>
              <a:t>Verdreifachung vieler Chromosomen</a:t>
            </a:r>
          </a:p>
          <a:p>
            <a:pPr>
              <a:buFontTx/>
              <a:buNone/>
            </a:pPr>
            <a:endParaRPr lang="de-AT" sz="1600" dirty="0" smtClean="0"/>
          </a:p>
          <a:p>
            <a:pPr>
              <a:buFontTx/>
              <a:buNone/>
            </a:pPr>
            <a:r>
              <a:rPr lang="de-AT" sz="1600" dirty="0" smtClean="0"/>
              <a:t>t4;14       t14;16     t14;20      </a:t>
            </a:r>
          </a:p>
          <a:p>
            <a:pPr>
              <a:buFontTx/>
              <a:buNone/>
            </a:pPr>
            <a:r>
              <a:rPr lang="de-AT" sz="1600" dirty="0" smtClean="0"/>
              <a:t>1q Zugewinne </a:t>
            </a:r>
            <a:r>
              <a:rPr lang="de-AT" sz="1600" dirty="0" smtClean="0"/>
              <a:t>16q+13q+17p </a:t>
            </a:r>
            <a:r>
              <a:rPr lang="de-AT" sz="1600" dirty="0" smtClean="0"/>
              <a:t>Verluste    </a:t>
            </a:r>
            <a:r>
              <a:rPr lang="de-AT" sz="1600" dirty="0" smtClean="0"/>
              <a:t> </a:t>
            </a:r>
            <a:r>
              <a:rPr lang="de-AT" sz="1600" dirty="0" smtClean="0"/>
              <a:t>ungünstige Prognose, </a:t>
            </a:r>
            <a:r>
              <a:rPr lang="de-AT" sz="1600" dirty="0" err="1" smtClean="0"/>
              <a:t>ca</a:t>
            </a:r>
            <a:r>
              <a:rPr lang="de-AT" sz="1600" dirty="0" smtClean="0"/>
              <a:t> 25%</a:t>
            </a:r>
          </a:p>
          <a:p>
            <a:pPr>
              <a:buFontTx/>
              <a:buNone/>
            </a:pPr>
            <a:endParaRPr lang="de-AT" sz="1600" dirty="0" smtClean="0"/>
          </a:p>
          <a:p>
            <a:pPr>
              <a:buFontTx/>
              <a:buNone/>
            </a:pPr>
            <a:r>
              <a:rPr lang="de-AT" sz="1600" dirty="0" smtClean="0"/>
              <a:t>Vorhandene Verdreifachung von Chromosomen können dabei den Krankheitsverlauf wahrscheinlich günstig beeinflussen</a:t>
            </a:r>
          </a:p>
          <a:p>
            <a:pPr>
              <a:buFontTx/>
              <a:buNone/>
            </a:pPr>
            <a:endParaRPr lang="de-AT" sz="1600" dirty="0" smtClean="0"/>
          </a:p>
          <a:p>
            <a:pPr>
              <a:buFontTx/>
              <a:buNone/>
            </a:pPr>
            <a:r>
              <a:rPr lang="de-AT" sz="1600" dirty="0" smtClean="0"/>
              <a:t>die </a:t>
            </a:r>
            <a:r>
              <a:rPr lang="de-AT" sz="1600" dirty="0" err="1" smtClean="0"/>
              <a:t>initiale</a:t>
            </a:r>
            <a:r>
              <a:rPr lang="de-AT" sz="1600" dirty="0" smtClean="0"/>
              <a:t> Behandlung mit </a:t>
            </a:r>
            <a:r>
              <a:rPr lang="de-AT" sz="1600" dirty="0" err="1" smtClean="0"/>
              <a:t>Bortezomib</a:t>
            </a:r>
            <a:r>
              <a:rPr lang="de-AT" sz="1600" dirty="0" smtClean="0"/>
              <a:t> verbessert den Verlauf der Erkrankung v a auch bei t4;14 und 17p Verlust</a:t>
            </a:r>
          </a:p>
          <a:p>
            <a:pPr>
              <a:buFontTx/>
              <a:buNone/>
            </a:pPr>
            <a:endParaRPr lang="de-AT" sz="1600" dirty="0" smtClean="0"/>
          </a:p>
          <a:p>
            <a:pPr>
              <a:buFontTx/>
              <a:buNone/>
            </a:pPr>
            <a:endParaRPr lang="de-AT" sz="1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die physiologische Aufgabe von Plasmazellen?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2268538" y="2420938"/>
            <a:ext cx="6146800" cy="3675062"/>
          </a:xfrm>
        </p:spPr>
        <p:txBody>
          <a:bodyPr/>
          <a:lstStyle/>
          <a:p>
            <a:pPr>
              <a:buFontTx/>
              <a:buNone/>
            </a:pPr>
            <a:r>
              <a:rPr lang="de-AT" sz="1600" smtClean="0"/>
              <a:t>Produktion von Antikörpern – Immunglobulinen</a:t>
            </a:r>
          </a:p>
          <a:p>
            <a:pPr>
              <a:buFontTx/>
              <a:buNone/>
            </a:pPr>
            <a:r>
              <a:rPr lang="de-AT" sz="1600" smtClean="0"/>
              <a:t>notwendig zur Abwehr von Bakterien, Viren, Pilzen, Parasiten</a:t>
            </a:r>
          </a:p>
          <a:p>
            <a:pPr>
              <a:buFontTx/>
              <a:buNone/>
            </a:pPr>
            <a:r>
              <a:rPr lang="de-AT" sz="1600" smtClean="0"/>
              <a:t>jedes Immunglobulin hat „bestimmten Gegner“</a:t>
            </a:r>
          </a:p>
          <a:p>
            <a:pPr>
              <a:buFontTx/>
              <a:buNone/>
            </a:pPr>
            <a:r>
              <a:rPr lang="de-AT" sz="1600" smtClean="0"/>
              <a:t>paßt dazu wie ein Schlüssel zum Schloß</a:t>
            </a:r>
          </a:p>
          <a:p>
            <a:pPr>
              <a:buFontTx/>
              <a:buNone/>
            </a:pPr>
            <a:r>
              <a:rPr lang="de-AT" sz="1600" smtClean="0"/>
              <a:t>die Produktion erfolgt durch den Kontakt mit einem Erreger/Impfstoff</a:t>
            </a:r>
          </a:p>
          <a:p>
            <a:pPr>
              <a:buFontTx/>
              <a:buNone/>
            </a:pPr>
            <a:r>
              <a:rPr lang="de-AT" sz="1600" smtClean="0"/>
              <a:t>       zunächst wird IgM produziert</a:t>
            </a:r>
          </a:p>
          <a:p>
            <a:pPr>
              <a:buFontTx/>
              <a:buNone/>
            </a:pPr>
            <a:r>
              <a:rPr lang="de-AT" sz="1600" smtClean="0"/>
              <a:t>       in einem zweiten Schritt IgG</a:t>
            </a:r>
          </a:p>
          <a:p>
            <a:pPr>
              <a:buFontTx/>
              <a:buNone/>
            </a:pPr>
            <a:r>
              <a:rPr lang="de-AT" sz="1600" smtClean="0"/>
              <a:t>IgA: wird in Körpersekrete sezerniert</a:t>
            </a:r>
          </a:p>
          <a:p>
            <a:pPr>
              <a:buFontTx/>
              <a:buNone/>
            </a:pPr>
            <a:r>
              <a:rPr lang="de-AT" sz="1600" smtClean="0"/>
              <a:t>IgE: Abwehr von Parasiten (und bei Allergien bedeutend)</a:t>
            </a:r>
          </a:p>
          <a:p>
            <a:pPr>
              <a:buFontTx/>
              <a:buNone/>
            </a:pPr>
            <a:r>
              <a:rPr lang="de-AT" sz="1600" smtClean="0"/>
              <a:t>IgD: Funktion unbekannt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590800" y="1592263"/>
            <a:ext cx="5562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AT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andere Prognosegrößen</a:t>
            </a:r>
          </a:p>
          <a:p>
            <a:pPr algn="ctr">
              <a:spcBef>
                <a:spcPct val="50000"/>
              </a:spcBef>
              <a:defRPr/>
            </a:pPr>
            <a:endParaRPr lang="de-AT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AT" sz="1400">
                <a:solidFill>
                  <a:srgbClr val="7030A0"/>
                </a:solidFill>
              </a:rPr>
              <a:t>Beta2Mikroglobulin</a:t>
            </a:r>
            <a:r>
              <a:rPr lang="de-AT" sz="1400"/>
              <a:t>:  &gt;4mg/dl</a:t>
            </a:r>
          </a:p>
          <a:p>
            <a:pPr>
              <a:spcBef>
                <a:spcPct val="50000"/>
              </a:spcBef>
              <a:defRPr/>
            </a:pPr>
            <a:r>
              <a:rPr lang="de-AT" sz="1400">
                <a:solidFill>
                  <a:srgbClr val="7030A0"/>
                </a:solidFill>
              </a:rPr>
              <a:t>Albumin</a:t>
            </a:r>
            <a:r>
              <a:rPr lang="de-AT" sz="1400">
                <a:solidFill>
                  <a:srgbClr val="0070C0"/>
                </a:solidFill>
              </a:rPr>
              <a:t> </a:t>
            </a:r>
            <a:r>
              <a:rPr lang="de-AT" sz="1400"/>
              <a:t>&lt;3g/dl</a:t>
            </a:r>
          </a:p>
          <a:p>
            <a:pPr>
              <a:spcBef>
                <a:spcPct val="50000"/>
              </a:spcBef>
              <a:defRPr/>
            </a:pPr>
            <a:r>
              <a:rPr lang="de-AT" sz="1400">
                <a:solidFill>
                  <a:srgbClr val="7030A0"/>
                </a:solidFill>
              </a:rPr>
              <a:t>Allgemeinzustand</a:t>
            </a:r>
            <a:r>
              <a:rPr lang="de-AT" sz="1400"/>
              <a:t>: WHO Status 3-4</a:t>
            </a:r>
          </a:p>
          <a:p>
            <a:pPr>
              <a:spcBef>
                <a:spcPct val="50000"/>
              </a:spcBef>
              <a:defRPr/>
            </a:pPr>
            <a:r>
              <a:rPr lang="de-AT" sz="1400">
                <a:solidFill>
                  <a:schemeClr val="accent2"/>
                </a:solidFill>
              </a:rPr>
              <a:t>Alter</a:t>
            </a:r>
            <a:r>
              <a:rPr lang="de-AT" sz="1400"/>
              <a:t>: &gt;70 a</a:t>
            </a:r>
          </a:p>
          <a:p>
            <a:pPr>
              <a:spcBef>
                <a:spcPct val="50000"/>
              </a:spcBef>
              <a:defRPr/>
            </a:pPr>
            <a:r>
              <a:rPr lang="de-AT" sz="1400">
                <a:solidFill>
                  <a:srgbClr val="7030A0"/>
                </a:solidFill>
              </a:rPr>
              <a:t>Hämoglobinspiegel, Thrombozytenzahlen</a:t>
            </a:r>
            <a:r>
              <a:rPr lang="de-AT" sz="1400"/>
              <a:t>: Ausdruck/Markinfiltration</a:t>
            </a:r>
          </a:p>
          <a:p>
            <a:pPr>
              <a:spcBef>
                <a:spcPct val="50000"/>
              </a:spcBef>
              <a:defRPr/>
            </a:pPr>
            <a:r>
              <a:rPr lang="de-AT" sz="1400">
                <a:solidFill>
                  <a:srgbClr val="7030A0"/>
                </a:solidFill>
              </a:rPr>
              <a:t>Plasmazellen im Blutausstrich </a:t>
            </a:r>
          </a:p>
          <a:p>
            <a:pPr>
              <a:spcBef>
                <a:spcPct val="50000"/>
              </a:spcBef>
              <a:defRPr/>
            </a:pPr>
            <a:r>
              <a:rPr lang="de-AT" sz="1400">
                <a:solidFill>
                  <a:srgbClr val="7030A0"/>
                </a:solidFill>
              </a:rPr>
              <a:t>Plasmazelllabelingindex</a:t>
            </a:r>
            <a:r>
              <a:rPr lang="de-AT" sz="1400"/>
              <a:t>: &gt;1%, Ausdruck/Teilungsrate der Plasmazellen</a:t>
            </a:r>
          </a:p>
          <a:p>
            <a:pPr>
              <a:spcBef>
                <a:spcPct val="50000"/>
              </a:spcBef>
              <a:defRPr/>
            </a:pPr>
            <a:r>
              <a:rPr lang="de-AT" sz="1400">
                <a:solidFill>
                  <a:srgbClr val="7030A0"/>
                </a:solidFill>
              </a:rPr>
              <a:t>Calziumspiegel</a:t>
            </a:r>
            <a:r>
              <a:rPr lang="de-AT" sz="1400">
                <a:solidFill>
                  <a:schemeClr val="accent2"/>
                </a:solidFill>
              </a:rPr>
              <a:t>: </a:t>
            </a:r>
            <a:r>
              <a:rPr lang="de-AT" sz="1400"/>
              <a:t>erhöht</a:t>
            </a:r>
          </a:p>
          <a:p>
            <a:pPr>
              <a:spcBef>
                <a:spcPct val="50000"/>
              </a:spcBef>
              <a:defRPr/>
            </a:pPr>
            <a:r>
              <a:rPr lang="de-AT" sz="1400">
                <a:solidFill>
                  <a:srgbClr val="7030A0"/>
                </a:solidFill>
              </a:rPr>
              <a:t>Kreatininspiegel</a:t>
            </a:r>
            <a:r>
              <a:rPr lang="de-AT" sz="1400"/>
              <a:t>: &gt;2mg/dl, Ausdruck der Nierenfunktion</a:t>
            </a:r>
          </a:p>
          <a:p>
            <a:pPr>
              <a:spcBef>
                <a:spcPct val="50000"/>
              </a:spcBef>
              <a:defRPr/>
            </a:pPr>
            <a:r>
              <a:rPr lang="de-AT" sz="1400">
                <a:solidFill>
                  <a:srgbClr val="7030A0"/>
                </a:solidFill>
              </a:rPr>
              <a:t>KM Infiltration: </a:t>
            </a:r>
            <a:r>
              <a:rPr lang="de-AT" sz="1400"/>
              <a:t>&gt;50%</a:t>
            </a:r>
          </a:p>
          <a:p>
            <a:pPr>
              <a:spcBef>
                <a:spcPct val="50000"/>
              </a:spcBef>
              <a:defRPr/>
            </a:pPr>
            <a:r>
              <a:rPr lang="de-AT" sz="1400"/>
              <a:t>Nicht alle Größen sind gleich bedeutsam, unterschiedliche Wertigkeit in verschiedenen Studien (Mayo Clinic)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1341438"/>
            <a:ext cx="7086600" cy="411162"/>
          </a:xfrm>
        </p:spPr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Prognosegrößen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Textplatzhalter 2"/>
          <p:cNvSpPr>
            <a:spLocks noGrp="1"/>
          </p:cNvSpPr>
          <p:nvPr>
            <p:ph type="body" idx="1"/>
          </p:nvPr>
        </p:nvSpPr>
        <p:spPr>
          <a:xfrm>
            <a:off x="1828800" y="2924175"/>
            <a:ext cx="7162800" cy="3171825"/>
          </a:xfrm>
        </p:spPr>
        <p:txBody>
          <a:bodyPr/>
          <a:lstStyle/>
          <a:p>
            <a:pPr algn="ctr">
              <a:buFontTx/>
              <a:buNone/>
            </a:pPr>
            <a:r>
              <a:rPr lang="de-AT" sz="1600" smtClean="0"/>
              <a:t>Ansprechen auf Chemotherapie</a:t>
            </a:r>
          </a:p>
          <a:p>
            <a:pPr algn="ctr">
              <a:buFontTx/>
              <a:buNone/>
            </a:pPr>
            <a:r>
              <a:rPr lang="de-AT" sz="1600" smtClean="0"/>
              <a:t>Erreichen einer tiefen Remission</a:t>
            </a:r>
          </a:p>
          <a:p>
            <a:pPr algn="ctr">
              <a:buFontTx/>
              <a:buNone/>
            </a:pPr>
            <a:r>
              <a:rPr lang="de-AT" sz="1600" smtClean="0"/>
              <a:t>mit MP früher eine Rarität</a:t>
            </a:r>
          </a:p>
          <a:p>
            <a:pPr algn="ctr">
              <a:buFontTx/>
              <a:buNone/>
            </a:pPr>
            <a:r>
              <a:rPr lang="de-AT" sz="1600" smtClean="0"/>
              <a:t>mit neuen Behandlungsmethoden häufig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1341438"/>
            <a:ext cx="7086600" cy="1079500"/>
          </a:xfrm>
        </p:spPr>
        <p:txBody>
          <a:bodyPr/>
          <a:lstStyle/>
          <a:p>
            <a:pPr>
              <a:defRPr/>
            </a:pP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Nachsorge nach 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abgeschlossener Behandlung</a:t>
            </a:r>
            <a:endParaRPr lang="de-A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de-AT" sz="1600" dirty="0" smtClean="0"/>
          </a:p>
          <a:p>
            <a:pPr algn="ctr">
              <a:buFontTx/>
              <a:buNone/>
            </a:pPr>
            <a:endParaRPr lang="de-AT" sz="1600" dirty="0" smtClean="0"/>
          </a:p>
          <a:p>
            <a:pPr algn="ctr">
              <a:buFontTx/>
              <a:buNone/>
            </a:pPr>
            <a:endParaRPr lang="de-AT" sz="1600" dirty="0" smtClean="0"/>
          </a:p>
          <a:p>
            <a:pPr algn="ctr">
              <a:buFontTx/>
              <a:buNone/>
            </a:pPr>
            <a:endParaRPr lang="de-AT" sz="1600" dirty="0" smtClean="0"/>
          </a:p>
          <a:p>
            <a:pPr algn="ctr">
              <a:buFontTx/>
              <a:buNone/>
            </a:pPr>
            <a:endParaRPr lang="de-AT" sz="1600" dirty="0" smtClean="0"/>
          </a:p>
          <a:p>
            <a:pPr algn="ctr">
              <a:buFontTx/>
              <a:buNone/>
            </a:pPr>
            <a:r>
              <a:rPr lang="de-AT" sz="1600" dirty="0" smtClean="0"/>
              <a:t>basiert auf den gleichen Methoden wie die </a:t>
            </a:r>
            <a:r>
              <a:rPr lang="de-AT" sz="1600" dirty="0" smtClean="0"/>
              <a:t>Diagnosestellung</a:t>
            </a:r>
          </a:p>
          <a:p>
            <a:pPr algn="ctr">
              <a:buFontTx/>
              <a:buNone/>
            </a:pPr>
            <a:r>
              <a:rPr lang="de-AT" sz="1600" dirty="0" smtClean="0"/>
              <a:t>Immunfixation nur nötig, wenn unter Therapie negativ geworden</a:t>
            </a:r>
            <a:endParaRPr lang="de-AT" sz="1600" dirty="0" smtClean="0"/>
          </a:p>
          <a:p>
            <a:pPr algn="ctr">
              <a:buFontTx/>
              <a:buNone/>
            </a:pPr>
            <a:r>
              <a:rPr lang="de-AT" sz="1600" dirty="0" smtClean="0"/>
              <a:t>sollte nach ESMO Kriterien alle 3(-6 )Monate </a:t>
            </a:r>
            <a:r>
              <a:rPr lang="de-AT" sz="1600" dirty="0" smtClean="0"/>
              <a:t>erfolgen</a:t>
            </a:r>
          </a:p>
          <a:p>
            <a:pPr algn="ctr">
              <a:buFontTx/>
              <a:buNone/>
            </a:pPr>
            <a:r>
              <a:rPr lang="de-AT" sz="1600" dirty="0" smtClean="0"/>
              <a:t>ü</a:t>
            </a:r>
            <a:r>
              <a:rPr lang="de-AT" sz="1600" dirty="0" smtClean="0"/>
              <a:t>ber die Dauer der Chemotherapie hinausgehende </a:t>
            </a:r>
            <a:r>
              <a:rPr lang="de-AT" sz="1600" dirty="0" err="1" smtClean="0"/>
              <a:t>Bisphosphonattherapie</a:t>
            </a:r>
            <a:endParaRPr lang="de-AT" sz="1600" dirty="0" smtClean="0"/>
          </a:p>
          <a:p>
            <a:pPr algn="ctr">
              <a:buFontTx/>
              <a:buNone/>
            </a:pPr>
            <a:r>
              <a:rPr lang="de-AT" sz="1600" dirty="0" smtClean="0"/>
              <a:t>Symptom und Nebenwirkungsbehandlung</a:t>
            </a:r>
            <a:endParaRPr lang="de-AT" sz="16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 idx="4294967295"/>
          </p:nvPr>
        </p:nvSpPr>
        <p:spPr>
          <a:xfrm>
            <a:off x="2057400" y="1341438"/>
            <a:ext cx="7086600" cy="3095625"/>
          </a:xfrm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Vielen Dank für Ihre Aufmerksamkeit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IgGantibod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981075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4"/>
          <p:cNvSpPr txBox="1">
            <a:spLocks noChangeArrowheads="1"/>
          </p:cNvSpPr>
          <p:nvPr/>
        </p:nvSpPr>
        <p:spPr bwMode="auto">
          <a:xfrm>
            <a:off x="2195513" y="2276475"/>
            <a:ext cx="62642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AT" sz="1600" dirty="0"/>
              <a:t>Die entartete Plasmazelle produziert </a:t>
            </a:r>
            <a:r>
              <a:rPr lang="de-AT" sz="1600" dirty="0"/>
              <a:t>ebenfalls meist </a:t>
            </a:r>
            <a:r>
              <a:rPr lang="de-AT" sz="1600" dirty="0"/>
              <a:t>ein  Immunglobulin</a:t>
            </a:r>
          </a:p>
          <a:p>
            <a:pPr>
              <a:defRPr/>
            </a:pPr>
            <a:r>
              <a:rPr lang="de-AT" sz="1600" dirty="0"/>
              <a:t>oder Teile </a:t>
            </a:r>
            <a:r>
              <a:rPr lang="de-AT" sz="1600" dirty="0" smtClean="0"/>
              <a:t>davon – freie Leichtketten</a:t>
            </a:r>
          </a:p>
          <a:p>
            <a:pPr>
              <a:defRPr/>
            </a:pPr>
            <a:r>
              <a:rPr lang="de-AT" sz="1600" dirty="0"/>
              <a:t>o</a:t>
            </a:r>
            <a:r>
              <a:rPr lang="de-AT" sz="1600" dirty="0" smtClean="0"/>
              <a:t>der sowohl als auch</a:t>
            </a:r>
            <a:endParaRPr lang="de-AT" sz="1600" dirty="0"/>
          </a:p>
          <a:p>
            <a:pPr>
              <a:defRPr/>
            </a:pPr>
            <a:r>
              <a:rPr lang="de-AT" sz="1600" dirty="0"/>
              <a:t>das allerdings völlig nutzlos ist</a:t>
            </a:r>
          </a:p>
          <a:p>
            <a:pPr>
              <a:defRPr/>
            </a:pPr>
            <a:r>
              <a:rPr lang="de-AT" sz="1600" dirty="0"/>
              <a:t>im </a:t>
            </a:r>
            <a:r>
              <a:rPr lang="de-AT" sz="1600" dirty="0" err="1"/>
              <a:t>Medizinerchargon</a:t>
            </a:r>
            <a:r>
              <a:rPr lang="de-AT" sz="1600" dirty="0"/>
              <a:t> </a:t>
            </a:r>
            <a:r>
              <a:rPr lang="de-AT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Paraprotein </a:t>
            </a:r>
            <a:r>
              <a:rPr lang="de-A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</a:t>
            </a:r>
            <a:r>
              <a:rPr lang="de-AT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M-Gradient</a:t>
            </a:r>
            <a:endParaRPr lang="de-AT" sz="1600" dirty="0"/>
          </a:p>
          <a:p>
            <a:pPr>
              <a:defRPr/>
            </a:pPr>
            <a:r>
              <a:rPr lang="de-AT" sz="1600" dirty="0"/>
              <a:t>Paraproteine findet man im Serum vieler Menschen – oft zufällig im Rahmen </a:t>
            </a:r>
            <a:r>
              <a:rPr lang="de-AT" sz="1600" dirty="0"/>
              <a:t>einer </a:t>
            </a:r>
            <a:r>
              <a:rPr lang="de-AT" sz="1600" dirty="0" err="1"/>
              <a:t>Gesundenuntersuchung</a:t>
            </a:r>
            <a:r>
              <a:rPr lang="de-AT" sz="1600" dirty="0"/>
              <a:t>/</a:t>
            </a:r>
            <a:r>
              <a:rPr lang="de-AT" sz="1600" dirty="0" err="1"/>
              <a:t>Durchuntersuchung</a:t>
            </a:r>
            <a:endParaRPr lang="de-AT" sz="1600" dirty="0"/>
          </a:p>
          <a:p>
            <a:pPr>
              <a:defRPr/>
            </a:pPr>
            <a:r>
              <a:rPr lang="de-AT" sz="1600" dirty="0"/>
              <a:t>oder beim symptomatischen </a:t>
            </a:r>
            <a:r>
              <a:rPr lang="de-AT" sz="1600" dirty="0"/>
              <a:t>Patienten</a:t>
            </a:r>
          </a:p>
          <a:p>
            <a:pPr>
              <a:defRPr/>
            </a:pPr>
            <a:r>
              <a:rPr lang="de-AT" sz="1600" dirty="0"/>
              <a:t>muss nicht immer Krankheitswert haben</a:t>
            </a:r>
          </a:p>
          <a:p>
            <a:pPr>
              <a:defRPr/>
            </a:pPr>
            <a:r>
              <a:rPr lang="de-AT" sz="1600" dirty="0"/>
              <a:t>sichtbar gemacht in der Proteinelektrophorese</a:t>
            </a:r>
          </a:p>
          <a:p>
            <a:pPr>
              <a:defRPr/>
            </a:pPr>
            <a:endParaRPr lang="de-AT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09800" y="1557338"/>
            <a:ext cx="5867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AT">
                <a:solidFill>
                  <a:srgbClr val="C00000"/>
                </a:solidFill>
              </a:rPr>
              <a:t>Untersuchungsmethoden</a:t>
            </a:r>
            <a:endParaRPr lang="de-AT" sz="160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de-AT" sz="1600"/>
          </a:p>
          <a:p>
            <a:pPr>
              <a:spcBef>
                <a:spcPct val="50000"/>
              </a:spcBef>
              <a:defRPr/>
            </a:pPr>
            <a:r>
              <a:rPr lang="de-AT" sz="1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Serumelektrophorese</a:t>
            </a:r>
            <a:r>
              <a:rPr lang="de-AT" sz="1600"/>
              <a:t>: Screeningmethode, „Paraproteinmengen“  von 0,5g/l werden entdeckt</a:t>
            </a:r>
          </a:p>
          <a:p>
            <a:pPr>
              <a:spcBef>
                <a:spcPct val="50000"/>
              </a:spcBef>
              <a:defRPr/>
            </a:pPr>
            <a:endParaRPr lang="de-AT" sz="1600"/>
          </a:p>
          <a:p>
            <a:pPr>
              <a:spcBef>
                <a:spcPct val="50000"/>
              </a:spcBef>
              <a:defRPr/>
            </a:pPr>
            <a:r>
              <a:rPr lang="de-AT" sz="1600"/>
              <a:t>Eiweiß </a:t>
            </a:r>
            <a:r>
              <a:rPr lang="de-AT" sz="1600"/>
              <a:t>aus dem Blutserum (normalerweise ca 60g/Liter) wandert im elektrischen Feld je nach Größe mehr oder weniger weit/schnell</a:t>
            </a:r>
          </a:p>
          <a:p>
            <a:pPr>
              <a:spcBef>
                <a:spcPct val="50000"/>
              </a:spcBef>
              <a:defRPr/>
            </a:pPr>
            <a:endParaRPr lang="de-AT" sz="1600"/>
          </a:p>
          <a:p>
            <a:pPr>
              <a:spcBef>
                <a:spcPct val="50000"/>
              </a:spcBef>
              <a:defRPr/>
            </a:pPr>
            <a:endParaRPr lang="de-AT" sz="1600"/>
          </a:p>
          <a:p>
            <a:pPr>
              <a:spcBef>
                <a:spcPct val="50000"/>
              </a:spcBef>
              <a:defRPr/>
            </a:pPr>
            <a:endParaRPr lang="de-AT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lektrophoresek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492375"/>
            <a:ext cx="34559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ctrTitle" idx="4294967295"/>
          </p:nvPr>
        </p:nvSpPr>
        <p:spPr>
          <a:xfrm>
            <a:off x="1763713" y="908050"/>
            <a:ext cx="7129462" cy="1470025"/>
          </a:xfrm>
        </p:spPr>
        <p:txBody>
          <a:bodyPr/>
          <a:lstStyle/>
          <a:p>
            <a:pPr>
              <a:defRPr/>
            </a:pPr>
            <a:r>
              <a:rPr lang="de-A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Serumelektrophorese</a:t>
            </a:r>
            <a:endParaRPr lang="de-AT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eispiel eine Paraproteins in der Elektrophoresek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068638"/>
            <a:ext cx="32400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1250</Words>
  <Application>Microsoft Office PowerPoint</Application>
  <PresentationFormat>Bildschirmpräsentation (4:3)</PresentationFormat>
  <Paragraphs>238</Paragraphs>
  <Slides>43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9" baseType="lpstr">
      <vt:lpstr>Arial</vt:lpstr>
      <vt:lpstr>ＭＳ Ｐゴシック</vt:lpstr>
      <vt:lpstr>Calibri</vt:lpstr>
      <vt:lpstr>Gadget</vt:lpstr>
      <vt:lpstr>Leere Präsentation</vt:lpstr>
      <vt:lpstr>Microsoft Photo Editor 3.0-Photo</vt:lpstr>
      <vt:lpstr>Multiples Myelom</vt:lpstr>
      <vt:lpstr>Folie 2</vt:lpstr>
      <vt:lpstr>Was ist das Multiple Myelom?</vt:lpstr>
      <vt:lpstr>Was ist die physiologische Aufgabe von Plasmazellen?</vt:lpstr>
      <vt:lpstr>Folie 5</vt:lpstr>
      <vt:lpstr>Folie 6</vt:lpstr>
      <vt:lpstr>Folie 7</vt:lpstr>
      <vt:lpstr>Serumelektrophorese</vt:lpstr>
      <vt:lpstr>Folie 9</vt:lpstr>
      <vt:lpstr>Folie 10</vt:lpstr>
      <vt:lpstr>Folie 11</vt:lpstr>
      <vt:lpstr>Untersuchungsmethoden</vt:lpstr>
      <vt:lpstr>Folie 13</vt:lpstr>
      <vt:lpstr>Folie 14</vt:lpstr>
      <vt:lpstr>Folie 15</vt:lpstr>
      <vt:lpstr>Untersuchungsmethoden</vt:lpstr>
      <vt:lpstr>überschiessende Produktion von Leichtketten</vt:lpstr>
      <vt:lpstr>Folie 18</vt:lpstr>
      <vt:lpstr>Folie 19</vt:lpstr>
      <vt:lpstr>Monoklonale Gammopathie</vt:lpstr>
      <vt:lpstr>Folie 21</vt:lpstr>
      <vt:lpstr>Was ist in einem nächsten Schritt zu unternehmen?</vt:lpstr>
      <vt:lpstr>Weitere diagnostische Schritte</vt:lpstr>
      <vt:lpstr>MGUS Mayo KliniK und IMW</vt:lpstr>
      <vt:lpstr>MGUS</vt:lpstr>
      <vt:lpstr>Smoldering Myeloma</vt:lpstr>
      <vt:lpstr>Multiples Myelom Definition der Mayo Klinik und des IMW</vt:lpstr>
      <vt:lpstr>Multiples Myelom Durie (und Salmon) </vt:lpstr>
      <vt:lpstr>CRAB Kriterien</vt:lpstr>
      <vt:lpstr>Folie 30</vt:lpstr>
      <vt:lpstr>Folie 31</vt:lpstr>
      <vt:lpstr>Folie 32</vt:lpstr>
      <vt:lpstr>Folie 33</vt:lpstr>
      <vt:lpstr>Stadieneinteilung (ISS) </vt:lpstr>
      <vt:lpstr>Stadieneinteilung nach Durie und Salmon</vt:lpstr>
      <vt:lpstr>Was ist und wozu dient Zytogenetik?</vt:lpstr>
      <vt:lpstr>Normaler Chromosomensatz eines Mannes</vt:lpstr>
      <vt:lpstr>FISH bei MM</vt:lpstr>
      <vt:lpstr>Fishzytogenetik</vt:lpstr>
      <vt:lpstr>Folie 40</vt:lpstr>
      <vt:lpstr>Prognosegrößen</vt:lpstr>
      <vt:lpstr>Nachsorge nach abgeschlossener Behandlung</vt:lpstr>
      <vt:lpstr>Vielen Dank für Ihre Aufmerksamkeit</vt:lpstr>
    </vt:vector>
  </TitlesOfParts>
  <Company>Richard Greil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Richard Greil</dc:creator>
  <cp:lastModifiedBy>Acer V3 G</cp:lastModifiedBy>
  <cp:revision>350</cp:revision>
  <dcterms:created xsi:type="dcterms:W3CDTF">2005-11-03T15:00:23Z</dcterms:created>
  <dcterms:modified xsi:type="dcterms:W3CDTF">2013-09-06T06:40:53Z</dcterms:modified>
</cp:coreProperties>
</file>